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99"/>
    <p:restoredTop sz="89573"/>
  </p:normalViewPr>
  <p:slideViewPr>
    <p:cSldViewPr snapToGrid="0" snapToObjects="1">
      <p:cViewPr varScale="1">
        <p:scale>
          <a:sx n="116" d="100"/>
          <a:sy n="116" d="100"/>
        </p:scale>
        <p:origin x="200"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94659544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70803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16422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9186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10390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We are..mobile app subteam. Primary goal move on in a different direction from last year from a mobile web app and into a native Android application optimized for phones.</a:t>
            </a:r>
          </a:p>
          <a:p>
            <a:pPr lvl="0">
              <a:spcBef>
                <a:spcPts val="0"/>
              </a:spcBef>
              <a:buNone/>
            </a:pPr>
            <a:r>
              <a:rPr lang="en"/>
              <a:t> Purpose was to enhance the communication between ambulance drivers and those who require emergency services. </a:t>
            </a:r>
          </a:p>
        </p:txBody>
      </p:sp>
    </p:spTree>
    <p:extLst>
      <p:ext uri="{BB962C8B-B14F-4D97-AF65-F5344CB8AC3E}">
        <p14:creationId xmlns:p14="http://schemas.microsoft.com/office/powerpoint/2010/main" val="888583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Maria</a:t>
            </a:r>
          </a:p>
          <a:p>
            <a:pPr lvl="0">
              <a:spcBef>
                <a:spcPts val="0"/>
              </a:spcBef>
              <a:buNone/>
            </a:pPr>
            <a:r>
              <a:rPr lang="en"/>
              <a:t>Black Box description, answers “What does this app do?” for the ambulance driver</a:t>
            </a:r>
          </a:p>
        </p:txBody>
      </p:sp>
    </p:spTree>
    <p:extLst>
      <p:ext uri="{BB962C8B-B14F-4D97-AF65-F5344CB8AC3E}">
        <p14:creationId xmlns:p14="http://schemas.microsoft.com/office/powerpoint/2010/main" val="824426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Speaker: Maria</a:t>
            </a:r>
          </a:p>
          <a:p>
            <a:pPr lvl="0">
              <a:spcBef>
                <a:spcPts val="0"/>
              </a:spcBef>
              <a:buNone/>
            </a:pPr>
            <a:r>
              <a:rPr lang="en"/>
              <a:t>Clear Box description, for the under-the-hood description of what the code is doing</a:t>
            </a:r>
          </a:p>
        </p:txBody>
      </p:sp>
    </p:spTree>
    <p:extLst>
      <p:ext uri="{BB962C8B-B14F-4D97-AF65-F5344CB8AC3E}">
        <p14:creationId xmlns:p14="http://schemas.microsoft.com/office/powerpoint/2010/main" val="577375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Used Android Studio  (IDE)  as the command center of the app building. From this, we used built in APIs, and Java to write our code. XML itself is the structure of our application and code. </a:t>
            </a:r>
          </a:p>
        </p:txBody>
      </p:sp>
    </p:spTree>
    <p:extLst>
      <p:ext uri="{BB962C8B-B14F-4D97-AF65-F5344CB8AC3E}">
        <p14:creationId xmlns:p14="http://schemas.microsoft.com/office/powerpoint/2010/main" val="1624323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Left side of Android Studio shows our file directory and layout with our files. </a:t>
            </a:r>
          </a:p>
          <a:p>
            <a:pPr lvl="0">
              <a:spcBef>
                <a:spcPts val="0"/>
              </a:spcBef>
              <a:buNone/>
            </a:pPr>
            <a:r>
              <a:rPr lang="en"/>
              <a:t>When clicked on, will open up the window with the Java code</a:t>
            </a:r>
          </a:p>
          <a:p>
            <a:pPr lvl="0">
              <a:spcBef>
                <a:spcPts val="0"/>
              </a:spcBef>
              <a:buNone/>
            </a:pPr>
            <a:r>
              <a:rPr lang="en"/>
              <a:t>XML can also be edited in the same window, when that occurs, the change in the layout will be shown on the right</a:t>
            </a:r>
          </a:p>
        </p:txBody>
      </p:sp>
    </p:spTree>
    <p:extLst>
      <p:ext uri="{BB962C8B-B14F-4D97-AF65-F5344CB8AC3E}">
        <p14:creationId xmlns:p14="http://schemas.microsoft.com/office/powerpoint/2010/main" val="1188036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manny</a:t>
            </a:r>
          </a:p>
          <a:p>
            <a:pPr lvl="0">
              <a:spcBef>
                <a:spcPts val="0"/>
              </a:spcBef>
              <a:buNone/>
            </a:pPr>
            <a:r>
              <a:rPr lang="en"/>
              <a:t>Intent: general process of developing an Android app</a:t>
            </a:r>
          </a:p>
        </p:txBody>
      </p:sp>
    </p:spTree>
    <p:extLst>
      <p:ext uri="{BB962C8B-B14F-4D97-AF65-F5344CB8AC3E}">
        <p14:creationId xmlns:p14="http://schemas.microsoft.com/office/powerpoint/2010/main" val="21329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replace with xml files open </a:t>
            </a:r>
          </a:p>
        </p:txBody>
      </p:sp>
    </p:spTree>
    <p:extLst>
      <p:ext uri="{BB962C8B-B14F-4D97-AF65-F5344CB8AC3E}">
        <p14:creationId xmlns:p14="http://schemas.microsoft.com/office/powerpoint/2010/main" val="1996536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00866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64769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Speaker: Hans </a:t>
            </a:r>
          </a:p>
          <a:p>
            <a:pPr lvl="0">
              <a:spcBef>
                <a:spcPts val="0"/>
              </a:spcBef>
              <a:buNone/>
            </a:pPr>
            <a:r>
              <a:rPr lang="en"/>
              <a:t>Intent: To talk about the process of how we designed our app.</a:t>
            </a:r>
          </a:p>
        </p:txBody>
      </p:sp>
    </p:spTree>
    <p:extLst>
      <p:ext uri="{BB962C8B-B14F-4D97-AF65-F5344CB8AC3E}">
        <p14:creationId xmlns:p14="http://schemas.microsoft.com/office/powerpoint/2010/main" val="409379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Speaker: Hans </a:t>
            </a:r>
          </a:p>
          <a:p>
            <a:pPr lvl="0" rtl="0">
              <a:spcBef>
                <a:spcPts val="0"/>
              </a:spcBef>
              <a:buNone/>
            </a:pPr>
            <a:r>
              <a:rPr lang="en"/>
              <a:t>Intent: To talk about the process of how we designed our app.</a:t>
            </a:r>
          </a:p>
        </p:txBody>
      </p:sp>
    </p:spTree>
    <p:extLst>
      <p:ext uri="{BB962C8B-B14F-4D97-AF65-F5344CB8AC3E}">
        <p14:creationId xmlns:p14="http://schemas.microsoft.com/office/powerpoint/2010/main" val="2056244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Speaker: Hans </a:t>
            </a:r>
          </a:p>
          <a:p>
            <a:pPr lvl="0" rtl="0">
              <a:spcBef>
                <a:spcPts val="0"/>
              </a:spcBef>
              <a:buNone/>
            </a:pPr>
            <a:r>
              <a:rPr lang="en"/>
              <a:t>Intent: To talk about the process of how we designed our app.</a:t>
            </a:r>
          </a:p>
        </p:txBody>
      </p:sp>
    </p:spTree>
    <p:extLst>
      <p:ext uri="{BB962C8B-B14F-4D97-AF65-F5344CB8AC3E}">
        <p14:creationId xmlns:p14="http://schemas.microsoft.com/office/powerpoint/2010/main" val="1994245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Speaker: Hans </a:t>
            </a:r>
          </a:p>
          <a:p>
            <a:pPr lvl="0" rtl="0">
              <a:spcBef>
                <a:spcPts val="0"/>
              </a:spcBef>
              <a:buNone/>
            </a:pPr>
            <a:r>
              <a:rPr lang="en"/>
              <a:t>Intent: To talk about the process of how we designed our app.</a:t>
            </a:r>
          </a:p>
        </p:txBody>
      </p:sp>
    </p:spTree>
    <p:extLst>
      <p:ext uri="{BB962C8B-B14F-4D97-AF65-F5344CB8AC3E}">
        <p14:creationId xmlns:p14="http://schemas.microsoft.com/office/powerpoint/2010/main" val="1506587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Manny </a:t>
            </a:r>
          </a:p>
          <a:p>
            <a:pPr lvl="0">
              <a:spcBef>
                <a:spcPts val="0"/>
              </a:spcBef>
              <a:buNone/>
            </a:pPr>
            <a:r>
              <a:rPr lang="en"/>
              <a:t>Transitions to the web app display team </a:t>
            </a:r>
          </a:p>
        </p:txBody>
      </p:sp>
    </p:spTree>
    <p:extLst>
      <p:ext uri="{BB962C8B-B14F-4D97-AF65-F5344CB8AC3E}">
        <p14:creationId xmlns:p14="http://schemas.microsoft.com/office/powerpoint/2010/main" val="1451800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00747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61987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66469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54221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8415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24433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51017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13226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17066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7035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915493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9" name="Shape 3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821627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6" name="Shape 3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470051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 name="Shape 3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266907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8896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95099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Shape 3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85059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99829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 name="Shape 3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53449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6454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29781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70171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03841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39803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4948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w="76200" cap="flat" cmpd="sng">
            <a:solidFill>
              <a:schemeClr val="lt2"/>
            </a:solidFill>
            <a:prstDash val="solid"/>
            <a:round/>
            <a:headEnd type="none" w="med" len="med"/>
            <a:tailEnd type="none" w="med" len="med"/>
          </a:ln>
        </p:spPr>
      </p:cxnSp>
      <p:cxnSp>
        <p:nvCxnSpPr>
          <p:cNvPr id="11" name="Shape 11"/>
          <p:cNvCxnSpPr/>
          <p:nvPr/>
        </p:nvCxnSpPr>
        <p:spPr>
          <a:xfrm>
            <a:off x="1575034" y="3158251"/>
            <a:ext cx="562200" cy="0"/>
          </a:xfrm>
          <a:prstGeom prst="straightConnector1">
            <a:avLst/>
          </a:prstGeom>
          <a:noFill/>
          <a:ln w="76200" cap="flat" cmpd="sng">
            <a:solidFill>
              <a:schemeClr val="lt2"/>
            </a:solidFill>
            <a:prstDash val="solid"/>
            <a:round/>
            <a:headEnd type="none" w="med" len="med"/>
            <a:tailEnd type="none" w="med" len="med"/>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4" name="Shape 14"/>
            <p:cNvCxnSpPr/>
            <p:nvPr/>
          </p:nvCxnSpPr>
          <p:spPr>
            <a:xfrm rot="10800000">
              <a:off x="1346428"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15" name="Shape 15"/>
          <p:cNvGrpSpPr/>
          <p:nvPr/>
        </p:nvGrpSpPr>
        <p:grpSpPr>
          <a:xfrm>
            <a:off x="1004151"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7" name="Shape 17"/>
            <p:cNvCxnSpPr/>
            <p:nvPr/>
          </p:nvCxnSpPr>
          <p:spPr>
            <a:xfrm>
              <a:off x="1346435" y="3969087"/>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18" name="Shape 18"/>
          <p:cNvSpPr txBox="1">
            <a:spLocks noGrp="1"/>
          </p:cNvSpPr>
          <p:nvPr>
            <p:ph type="ctrTitle"/>
          </p:nvPr>
        </p:nvSpPr>
        <p:spPr>
          <a:xfrm>
            <a:off x="1004150" y="1751764"/>
            <a:ext cx="7136700" cy="1022400"/>
          </a:xfrm>
          <a:prstGeom prst="rect">
            <a:avLst/>
          </a:prstGeom>
        </p:spPr>
        <p:txBody>
          <a:bodyPr lIns="91425" tIns="91425" rIns="91425" bIns="91425" anchor="b" anchorCtr="0"/>
          <a:lstStyle>
            <a:lvl1pPr lvl="0" algn="ctr" rtl="0">
              <a:spcBef>
                <a:spcPts val="0"/>
              </a:spcBef>
              <a:buSzPct val="100000"/>
              <a:defRPr sz="5400"/>
            </a:lvl1pPr>
            <a:lvl2pPr lvl="1" algn="ctr" rtl="0">
              <a:spcBef>
                <a:spcPts val="0"/>
              </a:spcBef>
              <a:buSzPct val="100000"/>
              <a:defRPr sz="5400"/>
            </a:lvl2pPr>
            <a:lvl3pPr lvl="2" algn="ctr" rtl="0">
              <a:spcBef>
                <a:spcPts val="0"/>
              </a:spcBef>
              <a:buSzPct val="100000"/>
              <a:defRPr sz="5400"/>
            </a:lvl3pPr>
            <a:lvl4pPr lvl="3" algn="ctr" rtl="0">
              <a:spcBef>
                <a:spcPts val="0"/>
              </a:spcBef>
              <a:buSzPct val="100000"/>
              <a:defRPr sz="5400"/>
            </a:lvl4pPr>
            <a:lvl5pPr lvl="4" algn="ctr" rtl="0">
              <a:spcBef>
                <a:spcPts val="0"/>
              </a:spcBef>
              <a:buSzPct val="100000"/>
              <a:defRPr sz="5400"/>
            </a:lvl5pPr>
            <a:lvl6pPr lvl="5" algn="ctr" rtl="0">
              <a:spcBef>
                <a:spcPts val="0"/>
              </a:spcBef>
              <a:buSzPct val="100000"/>
              <a:defRPr sz="5400"/>
            </a:lvl6pPr>
            <a:lvl7pPr lvl="6" algn="ctr" rtl="0">
              <a:spcBef>
                <a:spcPts val="0"/>
              </a:spcBef>
              <a:buSzPct val="100000"/>
              <a:defRPr sz="5400"/>
            </a:lvl7pPr>
            <a:lvl8pPr lvl="7" algn="ctr" rtl="0">
              <a:spcBef>
                <a:spcPts val="0"/>
              </a:spcBef>
              <a:buSzPct val="100000"/>
              <a:defRPr sz="5400"/>
            </a:lvl8pPr>
            <a:lvl9pPr lvl="8" algn="ctr" rtl="0">
              <a:spcBef>
                <a:spcPts val="0"/>
              </a:spcBef>
              <a:buSzPct val="100000"/>
              <a:defRPr sz="5400"/>
            </a:lvl9pPr>
          </a:lstStyle>
          <a:p>
            <a:endParaRPr/>
          </a:p>
        </p:txBody>
      </p:sp>
      <p:sp>
        <p:nvSpPr>
          <p:cNvPr id="19" name="Shape 19"/>
          <p:cNvSpPr txBox="1">
            <a:spLocks noGrp="1"/>
          </p:cNvSpPr>
          <p:nvPr>
            <p:ph type="subTitle" idx="1"/>
          </p:nvPr>
        </p:nvSpPr>
        <p:spPr>
          <a:xfrm>
            <a:off x="2137225" y="2850039"/>
            <a:ext cx="48705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400"/>
            </a:lvl1pPr>
            <a:lvl2pPr lvl="1" algn="ctr" rtl="0">
              <a:lnSpc>
                <a:spcPct val="100000"/>
              </a:lnSpc>
              <a:spcBef>
                <a:spcPts val="0"/>
              </a:spcBef>
              <a:spcAft>
                <a:spcPts val="0"/>
              </a:spcAft>
              <a:buSzPct val="100000"/>
              <a:buNone/>
              <a:defRPr sz="2400"/>
            </a:lvl2pPr>
            <a:lvl3pPr lvl="2" algn="ctr" rtl="0">
              <a:lnSpc>
                <a:spcPct val="100000"/>
              </a:lnSpc>
              <a:spcBef>
                <a:spcPts val="0"/>
              </a:spcBef>
              <a:spcAft>
                <a:spcPts val="0"/>
              </a:spcAft>
              <a:buSzPct val="100000"/>
              <a:buNone/>
              <a:defRPr sz="2400"/>
            </a:lvl3pPr>
            <a:lvl4pPr lvl="3" algn="ctr" rtl="0">
              <a:lnSpc>
                <a:spcPct val="100000"/>
              </a:lnSpc>
              <a:spcBef>
                <a:spcPts val="0"/>
              </a:spcBef>
              <a:spcAft>
                <a:spcPts val="0"/>
              </a:spcAft>
              <a:buSzPct val="100000"/>
              <a:buNone/>
              <a:defRPr sz="2400"/>
            </a:lvl4pPr>
            <a:lvl5pPr lvl="4" algn="ctr" rtl="0">
              <a:lnSpc>
                <a:spcPct val="100000"/>
              </a:lnSpc>
              <a:spcBef>
                <a:spcPts val="0"/>
              </a:spcBef>
              <a:spcAft>
                <a:spcPts val="0"/>
              </a:spcAft>
              <a:buSzPct val="100000"/>
              <a:buNone/>
              <a:defRPr sz="2400"/>
            </a:lvl5pPr>
            <a:lvl6pPr lvl="5" algn="ctr" rtl="0">
              <a:lnSpc>
                <a:spcPct val="100000"/>
              </a:lnSpc>
              <a:spcBef>
                <a:spcPts val="0"/>
              </a:spcBef>
              <a:spcAft>
                <a:spcPts val="0"/>
              </a:spcAft>
              <a:buSzPct val="100000"/>
              <a:buNone/>
              <a:defRPr sz="2400"/>
            </a:lvl6pPr>
            <a:lvl7pPr lvl="6" algn="ctr" rtl="0">
              <a:lnSpc>
                <a:spcPct val="100000"/>
              </a:lnSpc>
              <a:spcBef>
                <a:spcPts val="0"/>
              </a:spcBef>
              <a:spcAft>
                <a:spcPts val="0"/>
              </a:spcAft>
              <a:buSzPct val="100000"/>
              <a:buNone/>
              <a:defRPr sz="2400"/>
            </a:lvl7pPr>
            <a:lvl8pPr lvl="7" algn="ctr" rtl="0">
              <a:lnSpc>
                <a:spcPct val="100000"/>
              </a:lnSpc>
              <a:spcBef>
                <a:spcPts val="0"/>
              </a:spcBef>
              <a:spcAft>
                <a:spcPts val="0"/>
              </a:spcAft>
              <a:buSzPct val="100000"/>
              <a:buNone/>
              <a:defRPr sz="2400"/>
            </a:lvl8pPr>
            <a:lvl9pPr lvl="8" algn="ctr" rtl="0">
              <a:lnSpc>
                <a:spcPct val="100000"/>
              </a:lnSpc>
              <a:spcBef>
                <a:spcPts val="0"/>
              </a:spcBef>
              <a:spcAft>
                <a:spcPts val="0"/>
              </a:spcAft>
              <a:buSzPct val="100000"/>
              <a:buNone/>
              <a:defRPr sz="2400"/>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57" name="Shape 57"/>
          <p:cNvSpPr txBox="1">
            <a:spLocks noGrp="1"/>
          </p:cNvSpPr>
          <p:nvPr>
            <p:ph type="title"/>
          </p:nvPr>
        </p:nvSpPr>
        <p:spPr>
          <a:xfrm>
            <a:off x="311700" y="1304850"/>
            <a:ext cx="8520600" cy="1538400"/>
          </a:xfrm>
          <a:prstGeom prst="rect">
            <a:avLst/>
          </a:prstGeom>
        </p:spPr>
        <p:txBody>
          <a:bodyPr lIns="91425" tIns="91425" rIns="91425" bIns="91425" anchor="ctr" anchorCtr="0"/>
          <a:lstStyle>
            <a:lvl1pPr lvl="0" algn="ctr" rtl="0">
              <a:spcBef>
                <a:spcPts val="0"/>
              </a:spcBef>
              <a:buClr>
                <a:schemeClr val="accent3"/>
              </a:buClr>
              <a:buSzPct val="100000"/>
              <a:defRPr sz="13000">
                <a:solidFill>
                  <a:schemeClr val="accent3"/>
                </a:solidFill>
              </a:defRPr>
            </a:lvl1pPr>
            <a:lvl2pPr lvl="1" algn="ctr" rtl="0">
              <a:spcBef>
                <a:spcPts val="0"/>
              </a:spcBef>
              <a:buClr>
                <a:schemeClr val="accent3"/>
              </a:buClr>
              <a:buSzPct val="100000"/>
              <a:defRPr sz="13000">
                <a:solidFill>
                  <a:schemeClr val="accent3"/>
                </a:solidFill>
              </a:defRPr>
            </a:lvl2pPr>
            <a:lvl3pPr lvl="2" algn="ctr" rtl="0">
              <a:spcBef>
                <a:spcPts val="0"/>
              </a:spcBef>
              <a:buClr>
                <a:schemeClr val="accent3"/>
              </a:buClr>
              <a:buSzPct val="100000"/>
              <a:defRPr sz="13000">
                <a:solidFill>
                  <a:schemeClr val="accent3"/>
                </a:solidFill>
              </a:defRPr>
            </a:lvl3pPr>
            <a:lvl4pPr lvl="3" algn="ctr" rtl="0">
              <a:spcBef>
                <a:spcPts val="0"/>
              </a:spcBef>
              <a:buClr>
                <a:schemeClr val="accent3"/>
              </a:buClr>
              <a:buSzPct val="100000"/>
              <a:defRPr sz="13000">
                <a:solidFill>
                  <a:schemeClr val="accent3"/>
                </a:solidFill>
              </a:defRPr>
            </a:lvl4pPr>
            <a:lvl5pPr lvl="4" algn="ctr" rtl="0">
              <a:spcBef>
                <a:spcPts val="0"/>
              </a:spcBef>
              <a:buClr>
                <a:schemeClr val="accent3"/>
              </a:buClr>
              <a:buSzPct val="100000"/>
              <a:defRPr sz="13000">
                <a:solidFill>
                  <a:schemeClr val="accent3"/>
                </a:solidFill>
              </a:defRPr>
            </a:lvl5pPr>
            <a:lvl6pPr lvl="5" algn="ctr" rtl="0">
              <a:spcBef>
                <a:spcPts val="0"/>
              </a:spcBef>
              <a:buClr>
                <a:schemeClr val="accent3"/>
              </a:buClr>
              <a:buSzPct val="100000"/>
              <a:defRPr sz="13000">
                <a:solidFill>
                  <a:schemeClr val="accent3"/>
                </a:solidFill>
              </a:defRPr>
            </a:lvl6pPr>
            <a:lvl7pPr lvl="6" algn="ctr" rtl="0">
              <a:spcBef>
                <a:spcPts val="0"/>
              </a:spcBef>
              <a:buClr>
                <a:schemeClr val="accent3"/>
              </a:buClr>
              <a:buSzPct val="100000"/>
              <a:defRPr sz="13000">
                <a:solidFill>
                  <a:schemeClr val="accent3"/>
                </a:solidFill>
              </a:defRPr>
            </a:lvl7pPr>
            <a:lvl8pPr lvl="7" algn="ctr" rtl="0">
              <a:spcBef>
                <a:spcPts val="0"/>
              </a:spcBef>
              <a:buClr>
                <a:schemeClr val="accent3"/>
              </a:buClr>
              <a:buSzPct val="100000"/>
              <a:defRPr sz="13000">
                <a:solidFill>
                  <a:schemeClr val="accent3"/>
                </a:solidFill>
              </a:defRPr>
            </a:lvl8pPr>
            <a:lvl9pPr lvl="8" algn="ctr" rtl="0">
              <a:spcBef>
                <a:spcPts val="0"/>
              </a:spcBef>
              <a:buClr>
                <a:schemeClr val="accent3"/>
              </a:buClr>
              <a:buSzPct val="100000"/>
              <a:defRPr sz="13000">
                <a:solidFill>
                  <a:schemeClr val="accent3"/>
                </a:solidFill>
              </a:defRPr>
            </a:lvl9pPr>
          </a:lstStyle>
          <a:p>
            <a:endParaRPr/>
          </a:p>
        </p:txBody>
      </p:sp>
      <p:sp>
        <p:nvSpPr>
          <p:cNvPr id="58" name="Shape 58"/>
          <p:cNvSpPr txBox="1">
            <a:spLocks noGrp="1"/>
          </p:cNvSpPr>
          <p:nvPr>
            <p:ph type="body" idx="1"/>
          </p:nvPr>
        </p:nvSpPr>
        <p:spPr>
          <a:xfrm>
            <a:off x="311700" y="2995650"/>
            <a:ext cx="8520600" cy="10716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59" name="Shape 5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23" name="Shape 23"/>
          <p:cNvSpPr txBox="1">
            <a:spLocks noGrp="1"/>
          </p:cNvSpPr>
          <p:nvPr>
            <p:ph type="title"/>
          </p:nvPr>
        </p:nvSpPr>
        <p:spPr>
          <a:xfrm>
            <a:off x="311700" y="814800"/>
            <a:ext cx="8571300" cy="942000"/>
          </a:xfrm>
          <a:prstGeom prst="rect">
            <a:avLst/>
          </a:prstGeom>
        </p:spPr>
        <p:txBody>
          <a:bodyPr lIns="91425" tIns="91425" rIns="91425" bIns="91425" anchor="ctr"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8" name="Shape 28"/>
          <p:cNvSpPr txBox="1">
            <a:spLocks noGrp="1"/>
          </p:cNvSpPr>
          <p:nvPr>
            <p:ph type="body" idx="1"/>
          </p:nvPr>
        </p:nvSpPr>
        <p:spPr>
          <a:xfrm>
            <a:off x="311700" y="1266325"/>
            <a:ext cx="8520600" cy="330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9" name="Shape 2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2" name="Shape 32"/>
          <p:cNvSpPr txBox="1">
            <a:spLocks noGrp="1"/>
          </p:cNvSpPr>
          <p:nvPr>
            <p:ph type="body" idx="1"/>
          </p:nvPr>
        </p:nvSpPr>
        <p:spPr>
          <a:xfrm>
            <a:off x="311700" y="1266175"/>
            <a:ext cx="3999900" cy="33027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33" name="Shape 33"/>
          <p:cNvSpPr txBox="1">
            <a:spLocks noGrp="1"/>
          </p:cNvSpPr>
          <p:nvPr>
            <p:ph type="body" idx="2"/>
          </p:nvPr>
        </p:nvSpPr>
        <p:spPr>
          <a:xfrm>
            <a:off x="4832400" y="1266175"/>
            <a:ext cx="3999900" cy="33027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40" name="Shape 4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526350"/>
            <a:ext cx="5613600" cy="4090800"/>
          </a:xfrm>
          <a:prstGeom prst="rect">
            <a:avLst/>
          </a:prstGeom>
        </p:spPr>
        <p:txBody>
          <a:bodyPr lIns="91425" tIns="91425" rIns="91425" bIns="91425" anchor="ctr" anchorCtr="0"/>
          <a:lstStyle>
            <a:lvl1pPr lvl="0" rtl="0">
              <a:spcBef>
                <a:spcPts val="0"/>
              </a:spcBef>
              <a:buClr>
                <a:schemeClr val="dk2"/>
              </a:buClr>
              <a:buSzPct val="100000"/>
              <a:defRPr sz="5400" b="0">
                <a:solidFill>
                  <a:schemeClr val="dk2"/>
                </a:solidFill>
              </a:defRPr>
            </a:lvl1pPr>
            <a:lvl2pPr lvl="1" rtl="0">
              <a:spcBef>
                <a:spcPts val="0"/>
              </a:spcBef>
              <a:buClr>
                <a:schemeClr val="dk2"/>
              </a:buClr>
              <a:buSzPct val="100000"/>
              <a:defRPr sz="5400" b="0">
                <a:solidFill>
                  <a:schemeClr val="dk2"/>
                </a:solidFill>
              </a:defRPr>
            </a:lvl2pPr>
            <a:lvl3pPr lvl="2" rtl="0">
              <a:spcBef>
                <a:spcPts val="0"/>
              </a:spcBef>
              <a:buClr>
                <a:schemeClr val="dk2"/>
              </a:buClr>
              <a:buSzPct val="100000"/>
              <a:defRPr sz="5400" b="0">
                <a:solidFill>
                  <a:schemeClr val="dk2"/>
                </a:solidFill>
              </a:defRPr>
            </a:lvl3pPr>
            <a:lvl4pPr lvl="3" rtl="0">
              <a:spcBef>
                <a:spcPts val="0"/>
              </a:spcBef>
              <a:buClr>
                <a:schemeClr val="dk2"/>
              </a:buClr>
              <a:buSzPct val="100000"/>
              <a:defRPr sz="5400" b="0">
                <a:solidFill>
                  <a:schemeClr val="dk2"/>
                </a:solidFill>
              </a:defRPr>
            </a:lvl4pPr>
            <a:lvl5pPr lvl="4" rtl="0">
              <a:spcBef>
                <a:spcPts val="0"/>
              </a:spcBef>
              <a:buClr>
                <a:schemeClr val="dk2"/>
              </a:buClr>
              <a:buSzPct val="100000"/>
              <a:defRPr sz="5400" b="0">
                <a:solidFill>
                  <a:schemeClr val="dk2"/>
                </a:solidFill>
              </a:defRPr>
            </a:lvl5pPr>
            <a:lvl6pPr lvl="5" rtl="0">
              <a:spcBef>
                <a:spcPts val="0"/>
              </a:spcBef>
              <a:buClr>
                <a:schemeClr val="dk2"/>
              </a:buClr>
              <a:buSzPct val="100000"/>
              <a:defRPr sz="5400" b="0">
                <a:solidFill>
                  <a:schemeClr val="dk2"/>
                </a:solidFill>
              </a:defRPr>
            </a:lvl6pPr>
            <a:lvl7pPr lvl="6" rtl="0">
              <a:spcBef>
                <a:spcPts val="0"/>
              </a:spcBef>
              <a:buClr>
                <a:schemeClr val="dk2"/>
              </a:buClr>
              <a:buSzPct val="100000"/>
              <a:defRPr sz="5400" b="0">
                <a:solidFill>
                  <a:schemeClr val="dk2"/>
                </a:solidFill>
              </a:defRPr>
            </a:lvl7pPr>
            <a:lvl8pPr lvl="7" rtl="0">
              <a:spcBef>
                <a:spcPts val="0"/>
              </a:spcBef>
              <a:buClr>
                <a:schemeClr val="dk2"/>
              </a:buClr>
              <a:buSzPct val="100000"/>
              <a:defRPr sz="5400" b="0">
                <a:solidFill>
                  <a:schemeClr val="dk2"/>
                </a:solidFill>
              </a:defRPr>
            </a:lvl8pPr>
            <a:lvl9pPr lvl="8" rtl="0">
              <a:spcBef>
                <a:spcPts val="0"/>
              </a:spcBef>
              <a:buClr>
                <a:schemeClr val="dk2"/>
              </a:buClr>
              <a:buSzPct val="100000"/>
              <a:defRPr sz="5400" b="0">
                <a:solidFill>
                  <a:schemeClr val="dk2"/>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cxnSp>
        <p:nvCxnSpPr>
          <p:cNvPr id="47" name="Shape 47"/>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8" name="Shape 48"/>
          <p:cNvSpPr txBox="1">
            <a:spLocks noGrp="1"/>
          </p:cNvSpPr>
          <p:nvPr>
            <p:ph type="title"/>
          </p:nvPr>
        </p:nvSpPr>
        <p:spPr>
          <a:xfrm>
            <a:off x="265500" y="1039675"/>
            <a:ext cx="4045200" cy="16758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49" name="Shape 49"/>
          <p:cNvSpPr txBox="1">
            <a:spLocks noGrp="1"/>
          </p:cNvSpPr>
          <p:nvPr>
            <p:ph type="subTitle" idx="1"/>
          </p:nvPr>
        </p:nvSpPr>
        <p:spPr>
          <a:xfrm>
            <a:off x="265500" y="2726875"/>
            <a:ext cx="4045200" cy="12351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4230725"/>
            <a:ext cx="5998800" cy="598800"/>
          </a:xfrm>
          <a:prstGeom prst="rect">
            <a:avLst/>
          </a:prstGeom>
        </p:spPr>
        <p:txBody>
          <a:bodyPr lIns="91425" tIns="91425" rIns="91425" bIns="91425" anchor="ctr" anchorCtr="0"/>
          <a:lstStyle>
            <a:lvl1pPr lvl="0" rt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a:endParaRPr/>
          </a:p>
        </p:txBody>
      </p:sp>
      <p:sp>
        <p:nvSpPr>
          <p:cNvPr id="54" name="Shape 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707400"/>
          </a:xfrm>
          <a:prstGeom prst="rect">
            <a:avLst/>
          </a:prstGeom>
          <a:noFill/>
          <a:ln>
            <a:noFill/>
          </a:ln>
        </p:spPr>
        <p:txBody>
          <a:bodyPr lIns="91425" tIns="91425" rIns="91425" bIns="91425" anchor="t" anchorCtr="0"/>
          <a:lstStyle>
            <a:lvl1pPr lvl="0"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1pPr>
            <a:lvl2pPr lvl="1"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rt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266325"/>
            <a:ext cx="8520600" cy="33027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rtl="0">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latin typeface="Open Sans"/>
                <a:ea typeface="Open Sans"/>
                <a:cs typeface="Open Sans"/>
                <a:sym typeface="Open Sans"/>
              </a:rPr>
              <a:t>‹#›</a:t>
            </a:fld>
            <a:endParaRPr lang="en" sz="1000">
              <a:solidFill>
                <a:schemeClr val="dk2"/>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s://github.com/vinyll/django-imagefit" TargetMode="External"/><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jp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5.jp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6.jp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hyperlink" Target="https://cruzroja.ucsd.edu/ambulances/info/123456" TargetMode="External"/><Relationship Id="rId4"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s://cruzroja.ucsd.edu/ambulances/info/123456" TargetMode="External"/><Relationship Id="rId5" Type="http://schemas.openxmlformats.org/officeDocument/2006/relationships/image" Target="../media/image17.jpg"/><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8.jpg"/><Relationship Id="rId5" Type="http://schemas.openxmlformats.org/officeDocument/2006/relationships/hyperlink" Target="https://cruzroja.ucsd.edu/ambulances/info/123456" TargetMode="External"/><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s://cruzroja.ucsd.edu/ambulances/info/123456" TargetMode="External"/><Relationship Id="rId5" Type="http://schemas.openxmlformats.org/officeDocument/2006/relationships/image" Target="../media/image19.jp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hyperlink" Target="mailto:git@cruzroja.ucsd.edu" TargetMode="External"/><Relationship Id="rId4"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1004150" y="1751764"/>
            <a:ext cx="7136700" cy="1022400"/>
          </a:xfrm>
          <a:prstGeom prst="rect">
            <a:avLst/>
          </a:prstGeom>
        </p:spPr>
        <p:txBody>
          <a:bodyPr lIns="91425" tIns="91425" rIns="91425" bIns="91425" anchor="b" anchorCtr="0">
            <a:noAutofit/>
          </a:bodyPr>
          <a:lstStyle/>
          <a:p>
            <a:pPr lvl="0">
              <a:spcBef>
                <a:spcPts val="0"/>
              </a:spcBef>
              <a:buNone/>
            </a:pPr>
            <a:r>
              <a:rPr lang="en"/>
              <a:t>Cruz Roja Tijuana</a:t>
            </a:r>
          </a:p>
        </p:txBody>
      </p:sp>
      <p:sp>
        <p:nvSpPr>
          <p:cNvPr id="67" name="Shape 67"/>
          <p:cNvSpPr txBox="1">
            <a:spLocks noGrp="1"/>
          </p:cNvSpPr>
          <p:nvPr>
            <p:ph type="subTitle" idx="1"/>
          </p:nvPr>
        </p:nvSpPr>
        <p:spPr>
          <a:xfrm>
            <a:off x="2137225" y="2850039"/>
            <a:ext cx="4870500" cy="792600"/>
          </a:xfrm>
          <a:prstGeom prst="rect">
            <a:avLst/>
          </a:prstGeom>
        </p:spPr>
        <p:txBody>
          <a:bodyPr lIns="91425" tIns="91425" rIns="91425" bIns="91425" anchor="t" anchorCtr="0">
            <a:noAutofit/>
          </a:bodyPr>
          <a:lstStyle/>
          <a:p>
            <a:pPr lvl="0" rtl="0">
              <a:spcBef>
                <a:spcPts val="0"/>
              </a:spcBef>
              <a:buNone/>
            </a:pPr>
            <a:r>
              <a:rPr lang="en"/>
              <a:t>Final Presentation</a:t>
            </a:r>
          </a:p>
          <a:p>
            <a:pPr lvl="0">
              <a:spcBef>
                <a:spcPts val="0"/>
              </a:spcBef>
              <a:buNone/>
            </a:pPr>
            <a:endParaRPr/>
          </a:p>
        </p:txBody>
      </p:sp>
      <p:pic>
        <p:nvPicPr>
          <p:cNvPr id="68" name="Shape 68" descr="제목 없음.png"/>
          <p:cNvPicPr preferRelativeResize="0"/>
          <p:nvPr/>
        </p:nvPicPr>
        <p:blipFill>
          <a:blip r:embed="rId3">
            <a:alphaModFix/>
          </a:blip>
          <a:stretch>
            <a:fillRect/>
          </a:stretch>
        </p:blipFill>
        <p:spPr>
          <a:xfrm>
            <a:off x="0" y="0"/>
            <a:ext cx="1088499" cy="618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endParaRPr/>
          </a:p>
        </p:txBody>
      </p:sp>
      <p:sp>
        <p:nvSpPr>
          <p:cNvPr id="133" name="Shape 133"/>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lvl="0">
              <a:spcBef>
                <a:spcPts val="0"/>
              </a:spcBef>
              <a:buNone/>
            </a:pPr>
            <a:endParaRPr/>
          </a:p>
        </p:txBody>
      </p:sp>
      <p:pic>
        <p:nvPicPr>
          <p:cNvPr id="134" name="Shape 134"/>
          <p:cNvPicPr preferRelativeResize="0"/>
          <p:nvPr/>
        </p:nvPicPr>
        <p:blipFill>
          <a:blip r:embed="rId3">
            <a:alphaModFix/>
          </a:blip>
          <a:stretch>
            <a:fillRect/>
          </a:stretch>
        </p:blipFill>
        <p:spPr>
          <a:xfrm>
            <a:off x="1041244" y="1222175"/>
            <a:ext cx="7061517" cy="3390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618575"/>
            <a:ext cx="8520600" cy="707400"/>
          </a:xfrm>
          <a:prstGeom prst="rect">
            <a:avLst/>
          </a:prstGeom>
        </p:spPr>
        <p:txBody>
          <a:bodyPr lIns="91425" tIns="91425" rIns="91425" bIns="91425" anchor="t" anchorCtr="0">
            <a:noAutofit/>
          </a:bodyPr>
          <a:lstStyle/>
          <a:p>
            <a:pPr lvl="0" rtl="0">
              <a:spcBef>
                <a:spcPts val="0"/>
              </a:spcBef>
              <a:buNone/>
            </a:pPr>
            <a:r>
              <a:rPr lang="en"/>
              <a:t>AED: Uploading Photos</a:t>
            </a:r>
          </a:p>
        </p:txBody>
      </p:sp>
      <p:pic>
        <p:nvPicPr>
          <p:cNvPr id="140" name="Shape 140" descr="제목 없음.png"/>
          <p:cNvPicPr preferRelativeResize="0"/>
          <p:nvPr/>
        </p:nvPicPr>
        <p:blipFill>
          <a:blip r:embed="rId3">
            <a:alphaModFix/>
          </a:blip>
          <a:stretch>
            <a:fillRect/>
          </a:stretch>
        </p:blipFill>
        <p:spPr>
          <a:xfrm>
            <a:off x="0" y="0"/>
            <a:ext cx="1088499" cy="618574"/>
          </a:xfrm>
          <a:prstGeom prst="rect">
            <a:avLst/>
          </a:prstGeom>
          <a:noFill/>
          <a:ln>
            <a:noFill/>
          </a:ln>
        </p:spPr>
      </p:pic>
      <p:sp>
        <p:nvSpPr>
          <p:cNvPr id="141" name="Shape 141"/>
          <p:cNvSpPr txBox="1"/>
          <p:nvPr/>
        </p:nvSpPr>
        <p:spPr>
          <a:xfrm>
            <a:off x="449225" y="1339000"/>
            <a:ext cx="8383200" cy="3434400"/>
          </a:xfrm>
          <a:prstGeom prst="rect">
            <a:avLst/>
          </a:prstGeom>
          <a:noFill/>
          <a:ln>
            <a:noFill/>
          </a:ln>
        </p:spPr>
        <p:txBody>
          <a:bodyPr lIns="91425" tIns="91425" rIns="91425" bIns="91425" anchor="t" anchorCtr="0">
            <a:noAutofit/>
          </a:bodyPr>
          <a:lstStyle/>
          <a:p>
            <a:pPr marL="457200" marR="0" lvl="0" indent="-342900" algn="l" rtl="0">
              <a:lnSpc>
                <a:spcPct val="150000"/>
              </a:lnSpc>
              <a:spcBef>
                <a:spcPts val="0"/>
              </a:spcBef>
              <a:spcAft>
                <a:spcPts val="1600"/>
              </a:spcAft>
              <a:buClr>
                <a:schemeClr val="dk2"/>
              </a:buClr>
              <a:buSzPct val="100000"/>
              <a:buFont typeface="Open Sans"/>
            </a:pPr>
            <a:r>
              <a:rPr lang="en" sz="1800">
                <a:solidFill>
                  <a:schemeClr val="dk2"/>
                </a:solidFill>
                <a:latin typeface="Open Sans"/>
                <a:ea typeface="Open Sans"/>
                <a:cs typeface="Open Sans"/>
                <a:sym typeface="Open Sans"/>
              </a:rPr>
              <a:t>Uses ImageField, a wrapper for UploadedFile</a:t>
            </a:r>
          </a:p>
          <a:p>
            <a:pPr marL="457200" marR="0" lvl="0" indent="-342900" algn="l" rtl="0">
              <a:lnSpc>
                <a:spcPct val="150000"/>
              </a:lnSpc>
              <a:spcBef>
                <a:spcPts val="0"/>
              </a:spcBef>
              <a:spcAft>
                <a:spcPts val="1600"/>
              </a:spcAft>
              <a:buClr>
                <a:schemeClr val="dk2"/>
              </a:buClr>
              <a:buSzPct val="100000"/>
              <a:buFont typeface="Open Sans"/>
            </a:pPr>
            <a:r>
              <a:rPr lang="en" sz="1800">
                <a:solidFill>
                  <a:schemeClr val="dk2"/>
                </a:solidFill>
                <a:latin typeface="Open Sans"/>
                <a:ea typeface="Open Sans"/>
                <a:cs typeface="Open Sans"/>
                <a:sym typeface="Open Sans"/>
              </a:rPr>
              <a:t>Requires framework Pillow, a fork of PIL (Python Imaging Library)</a:t>
            </a:r>
          </a:p>
          <a:p>
            <a:pPr marL="914400" marR="0" lvl="1" indent="-342900" algn="l" rtl="0">
              <a:lnSpc>
                <a:spcPct val="150000"/>
              </a:lnSpc>
              <a:spcBef>
                <a:spcPts val="0"/>
              </a:spcBef>
              <a:spcAft>
                <a:spcPts val="1600"/>
              </a:spcAft>
              <a:buClr>
                <a:schemeClr val="dk2"/>
              </a:buClr>
              <a:buSzPct val="100000"/>
              <a:buFont typeface="Open Sans"/>
            </a:pPr>
            <a:r>
              <a:rPr lang="en" sz="1800">
                <a:solidFill>
                  <a:schemeClr val="dk2"/>
                </a:solidFill>
                <a:latin typeface="Open Sans"/>
                <a:ea typeface="Open Sans"/>
                <a:cs typeface="Open Sans"/>
                <a:sym typeface="Open Sans"/>
              </a:rPr>
              <a:t>Using Pillow has added benefit of being able to resize images dynamically</a:t>
            </a:r>
          </a:p>
          <a:p>
            <a:pPr marL="457200" marR="0" lvl="0" indent="-342900" algn="l" rtl="0">
              <a:lnSpc>
                <a:spcPct val="150000"/>
              </a:lnSpc>
              <a:spcBef>
                <a:spcPts val="0"/>
              </a:spcBef>
              <a:spcAft>
                <a:spcPts val="1600"/>
              </a:spcAft>
              <a:buClr>
                <a:schemeClr val="dk2"/>
              </a:buClr>
              <a:buSzPct val="100000"/>
              <a:buFont typeface="Open Sans"/>
            </a:pPr>
            <a:r>
              <a:rPr lang="en" sz="1800">
                <a:solidFill>
                  <a:schemeClr val="dk2"/>
                </a:solidFill>
                <a:latin typeface="Open Sans"/>
                <a:ea typeface="Open Sans"/>
                <a:cs typeface="Open Sans"/>
                <a:sym typeface="Open Sans"/>
              </a:rPr>
              <a:t>Image Fit (</a:t>
            </a:r>
            <a:r>
              <a:rPr lang="en" sz="1800" u="sng">
                <a:solidFill>
                  <a:schemeClr val="hlink"/>
                </a:solidFill>
                <a:latin typeface="Open Sans"/>
                <a:ea typeface="Open Sans"/>
                <a:cs typeface="Open Sans"/>
                <a:sym typeface="Open Sans"/>
                <a:hlinkClick r:id="rId4"/>
              </a:rPr>
              <a:t>https://github.com/vinyll/django-imagefit</a:t>
            </a:r>
            <a:r>
              <a:rPr lang="en" sz="1800">
                <a:solidFill>
                  <a:schemeClr val="dk2"/>
                </a:solidFill>
                <a:latin typeface="Open Sans"/>
                <a:ea typeface="Open Sans"/>
                <a:cs typeface="Open Sans"/>
                <a:sym typeface="Open Sans"/>
              </a:rPr>
              <a:t>)</a:t>
            </a:r>
          </a:p>
          <a:p>
            <a:pPr marL="914400" marR="0" lvl="1" indent="-342900" algn="l" rtl="0">
              <a:lnSpc>
                <a:spcPct val="150000"/>
              </a:lnSpc>
              <a:spcBef>
                <a:spcPts val="0"/>
              </a:spcBef>
              <a:spcAft>
                <a:spcPts val="1600"/>
              </a:spcAft>
              <a:buClr>
                <a:schemeClr val="dk2"/>
              </a:buClr>
              <a:buSzPct val="100000"/>
              <a:buFont typeface="Open Sans"/>
            </a:pPr>
            <a:r>
              <a:rPr lang="en" sz="1800">
                <a:solidFill>
                  <a:schemeClr val="dk2"/>
                </a:solidFill>
                <a:latin typeface="Open Sans"/>
                <a:ea typeface="Open Sans"/>
                <a:cs typeface="Open Sans"/>
                <a:sym typeface="Open Sans"/>
              </a:rPr>
              <a:t>Another good option for dynamic image resizing for thumbnails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618575"/>
            <a:ext cx="8520600" cy="707400"/>
          </a:xfrm>
          <a:prstGeom prst="rect">
            <a:avLst/>
          </a:prstGeom>
        </p:spPr>
        <p:txBody>
          <a:bodyPr lIns="91425" tIns="91425" rIns="91425" bIns="91425" anchor="t" anchorCtr="0">
            <a:noAutofit/>
          </a:bodyPr>
          <a:lstStyle/>
          <a:p>
            <a:pPr lvl="0">
              <a:spcBef>
                <a:spcPts val="0"/>
              </a:spcBef>
              <a:buNone/>
            </a:pPr>
            <a:r>
              <a:rPr lang="en"/>
              <a:t>AED: Spanish Translation </a:t>
            </a:r>
          </a:p>
        </p:txBody>
      </p:sp>
      <p:sp>
        <p:nvSpPr>
          <p:cNvPr id="147" name="Shape 147"/>
          <p:cNvSpPr txBox="1">
            <a:spLocks noGrp="1"/>
          </p:cNvSpPr>
          <p:nvPr>
            <p:ph type="body" idx="1"/>
          </p:nvPr>
        </p:nvSpPr>
        <p:spPr>
          <a:xfrm>
            <a:off x="311700" y="1439875"/>
            <a:ext cx="8520600" cy="3302700"/>
          </a:xfrm>
          <a:prstGeom prst="rect">
            <a:avLst/>
          </a:prstGeom>
        </p:spPr>
        <p:txBody>
          <a:bodyPr lIns="91425" tIns="91425" rIns="91425" bIns="91425" anchor="t" anchorCtr="0">
            <a:noAutofit/>
          </a:bodyPr>
          <a:lstStyle/>
          <a:p>
            <a:pPr lvl="0">
              <a:spcBef>
                <a:spcPts val="0"/>
              </a:spcBef>
              <a:buNone/>
            </a:pPr>
            <a:r>
              <a:rPr lang="en"/>
              <a:t>Goal: Goal was not reached. </a:t>
            </a:r>
          </a:p>
        </p:txBody>
      </p:sp>
      <p:pic>
        <p:nvPicPr>
          <p:cNvPr id="148" name="Shape 148" descr="제목 없음.png"/>
          <p:cNvPicPr preferRelativeResize="0"/>
          <p:nvPr/>
        </p:nvPicPr>
        <p:blipFill>
          <a:blip r:embed="rId3">
            <a:alphaModFix/>
          </a:blip>
          <a:stretch>
            <a:fillRect/>
          </a:stretch>
        </p:blipFill>
        <p:spPr>
          <a:xfrm>
            <a:off x="0" y="0"/>
            <a:ext cx="1088499" cy="618574"/>
          </a:xfrm>
          <a:prstGeom prst="rect">
            <a:avLst/>
          </a:prstGeom>
          <a:noFill/>
          <a:ln>
            <a:noFill/>
          </a:ln>
        </p:spPr>
      </p:pic>
      <p:pic>
        <p:nvPicPr>
          <p:cNvPr id="149" name="Shape 149" descr="Image result for translation"/>
          <p:cNvPicPr preferRelativeResize="0"/>
          <p:nvPr/>
        </p:nvPicPr>
        <p:blipFill>
          <a:blip r:embed="rId4">
            <a:alphaModFix/>
          </a:blip>
          <a:stretch>
            <a:fillRect/>
          </a:stretch>
        </p:blipFill>
        <p:spPr>
          <a:xfrm>
            <a:off x="3728349" y="1325975"/>
            <a:ext cx="4806199" cy="3215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311700" y="569600"/>
            <a:ext cx="8520600" cy="707400"/>
          </a:xfrm>
          <a:prstGeom prst="rect">
            <a:avLst/>
          </a:prstGeom>
        </p:spPr>
        <p:txBody>
          <a:bodyPr lIns="91425" tIns="91425" rIns="91425" bIns="91425" anchor="t" anchorCtr="0">
            <a:noAutofit/>
          </a:bodyPr>
          <a:lstStyle/>
          <a:p>
            <a:pPr lvl="0">
              <a:spcBef>
                <a:spcPts val="0"/>
              </a:spcBef>
              <a:buNone/>
            </a:pPr>
            <a:r>
              <a:rPr lang="en"/>
              <a:t>Ambulance Mobile App Team</a:t>
            </a:r>
          </a:p>
        </p:txBody>
      </p:sp>
      <p:sp>
        <p:nvSpPr>
          <p:cNvPr id="155" name="Shape 155"/>
          <p:cNvSpPr txBox="1">
            <a:spLocks noGrp="1"/>
          </p:cNvSpPr>
          <p:nvPr>
            <p:ph type="body" idx="1"/>
          </p:nvPr>
        </p:nvSpPr>
        <p:spPr>
          <a:xfrm>
            <a:off x="311700" y="1693475"/>
            <a:ext cx="5670900" cy="1852200"/>
          </a:xfrm>
          <a:prstGeom prst="rect">
            <a:avLst/>
          </a:prstGeom>
        </p:spPr>
        <p:txBody>
          <a:bodyPr lIns="91425" tIns="91425" rIns="91425" bIns="91425" anchor="t" anchorCtr="0">
            <a:noAutofit/>
          </a:bodyPr>
          <a:lstStyle/>
          <a:p>
            <a:pPr lvl="0" rtl="0">
              <a:spcBef>
                <a:spcPts val="0"/>
              </a:spcBef>
              <a:buNone/>
            </a:pPr>
            <a:r>
              <a:rPr lang="en" sz="2000" b="1">
                <a:solidFill>
                  <a:schemeClr val="accent3"/>
                </a:solidFill>
              </a:rPr>
              <a:t>Goal</a:t>
            </a:r>
            <a:r>
              <a:rPr lang="en" sz="2000"/>
              <a:t>: To create a</a:t>
            </a:r>
            <a:r>
              <a:rPr lang="en" sz="2000" b="1"/>
              <a:t> </a:t>
            </a:r>
            <a:r>
              <a:rPr lang="en" sz="2000" b="1">
                <a:solidFill>
                  <a:schemeClr val="accent1"/>
                </a:solidFill>
              </a:rPr>
              <a:t>mobile application</a:t>
            </a:r>
            <a:r>
              <a:rPr lang="en" sz="2000"/>
              <a:t> for ambulance drivers in Tijuana, to </a:t>
            </a:r>
            <a:r>
              <a:rPr lang="en" sz="2000" b="1">
                <a:solidFill>
                  <a:schemeClr val="accent3"/>
                </a:solidFill>
              </a:rPr>
              <a:t>enhance</a:t>
            </a:r>
            <a:r>
              <a:rPr lang="en" sz="2000">
                <a:solidFill>
                  <a:schemeClr val="accent3"/>
                </a:solidFill>
              </a:rPr>
              <a:t> </a:t>
            </a:r>
            <a:r>
              <a:rPr lang="en" sz="2000" b="1">
                <a:solidFill>
                  <a:schemeClr val="accent3"/>
                </a:solidFill>
              </a:rPr>
              <a:t>communication</a:t>
            </a:r>
            <a:r>
              <a:rPr lang="en" sz="2000"/>
              <a:t> between ambulance drivers and those who require emergency services. </a:t>
            </a:r>
          </a:p>
        </p:txBody>
      </p:sp>
      <p:pic>
        <p:nvPicPr>
          <p:cNvPr id="156" name="Shape 156" descr="제목 없음.png"/>
          <p:cNvPicPr preferRelativeResize="0"/>
          <p:nvPr/>
        </p:nvPicPr>
        <p:blipFill>
          <a:blip r:embed="rId3">
            <a:alphaModFix/>
          </a:blip>
          <a:stretch>
            <a:fillRect/>
          </a:stretch>
        </p:blipFill>
        <p:spPr>
          <a:xfrm>
            <a:off x="0" y="0"/>
            <a:ext cx="1088499" cy="618574"/>
          </a:xfrm>
          <a:prstGeom prst="rect">
            <a:avLst/>
          </a:prstGeom>
          <a:noFill/>
          <a:ln>
            <a:noFill/>
          </a:ln>
        </p:spPr>
      </p:pic>
      <p:pic>
        <p:nvPicPr>
          <p:cNvPr id="157" name="Shape 157"/>
          <p:cNvPicPr preferRelativeResize="0"/>
          <p:nvPr/>
        </p:nvPicPr>
        <p:blipFill>
          <a:blip r:embed="rId4">
            <a:alphaModFix/>
          </a:blip>
          <a:stretch>
            <a:fillRect/>
          </a:stretch>
        </p:blipFill>
        <p:spPr>
          <a:xfrm>
            <a:off x="6441325" y="0"/>
            <a:ext cx="2618624" cy="5061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569600"/>
            <a:ext cx="5561100" cy="707400"/>
          </a:xfrm>
          <a:prstGeom prst="rect">
            <a:avLst/>
          </a:prstGeom>
        </p:spPr>
        <p:txBody>
          <a:bodyPr lIns="91425" tIns="91425" rIns="91425" bIns="91425" anchor="t" anchorCtr="0">
            <a:noAutofit/>
          </a:bodyPr>
          <a:lstStyle/>
          <a:p>
            <a:pPr lvl="0">
              <a:spcBef>
                <a:spcPts val="0"/>
              </a:spcBef>
              <a:buNone/>
            </a:pPr>
            <a:r>
              <a:rPr lang="en"/>
              <a:t>Mobile App: Main Functionality</a:t>
            </a:r>
          </a:p>
        </p:txBody>
      </p:sp>
      <p:sp>
        <p:nvSpPr>
          <p:cNvPr id="163" name="Shape 163"/>
          <p:cNvSpPr txBox="1">
            <a:spLocks noGrp="1"/>
          </p:cNvSpPr>
          <p:nvPr>
            <p:ph type="body" idx="1"/>
          </p:nvPr>
        </p:nvSpPr>
        <p:spPr>
          <a:xfrm>
            <a:off x="311700" y="1659000"/>
            <a:ext cx="5835900" cy="1825500"/>
          </a:xfrm>
          <a:prstGeom prst="rect">
            <a:avLst/>
          </a:prstGeom>
        </p:spPr>
        <p:txBody>
          <a:bodyPr lIns="91425" tIns="91425" rIns="91425" bIns="91425" anchor="t" anchorCtr="0">
            <a:noAutofit/>
          </a:bodyPr>
          <a:lstStyle/>
          <a:p>
            <a:pPr marL="457200" lvl="0" indent="-381000" rtl="0">
              <a:lnSpc>
                <a:spcPct val="150000"/>
              </a:lnSpc>
              <a:spcBef>
                <a:spcPts val="0"/>
              </a:spcBef>
              <a:buSzPct val="100000"/>
            </a:pPr>
            <a:r>
              <a:rPr lang="en" sz="2400"/>
              <a:t>Get and Display Current Location</a:t>
            </a:r>
          </a:p>
          <a:p>
            <a:pPr marL="457200" lvl="0" indent="-381000" rtl="0">
              <a:lnSpc>
                <a:spcPct val="150000"/>
              </a:lnSpc>
              <a:spcBef>
                <a:spcPts val="0"/>
              </a:spcBef>
              <a:buSzPct val="100000"/>
            </a:pPr>
            <a:r>
              <a:rPr lang="en" sz="2400"/>
              <a:t>Choose Status Update</a:t>
            </a:r>
          </a:p>
          <a:p>
            <a:pPr marL="457200" lvl="0" indent="-381000">
              <a:lnSpc>
                <a:spcPct val="150000"/>
              </a:lnSpc>
              <a:spcBef>
                <a:spcPts val="0"/>
              </a:spcBef>
              <a:buSzPct val="100000"/>
            </a:pPr>
            <a:r>
              <a:rPr lang="en" sz="2400"/>
              <a:t>Transmit Collected Data to Database</a:t>
            </a:r>
          </a:p>
        </p:txBody>
      </p:sp>
      <p:pic>
        <p:nvPicPr>
          <p:cNvPr id="164" name="Shape 164"/>
          <p:cNvPicPr preferRelativeResize="0"/>
          <p:nvPr/>
        </p:nvPicPr>
        <p:blipFill rotWithShape="1">
          <a:blip r:embed="rId3">
            <a:alphaModFix/>
          </a:blip>
          <a:srcRect r="1603"/>
          <a:stretch/>
        </p:blipFill>
        <p:spPr>
          <a:xfrm>
            <a:off x="6405724" y="0"/>
            <a:ext cx="2618625" cy="5028949"/>
          </a:xfrm>
          <a:prstGeom prst="rect">
            <a:avLst/>
          </a:prstGeom>
          <a:noFill/>
          <a:ln>
            <a:noFill/>
          </a:ln>
        </p:spPr>
      </p:pic>
      <p:pic>
        <p:nvPicPr>
          <p:cNvPr id="165" name="Shape 165" descr="제목 없음.png"/>
          <p:cNvPicPr preferRelativeResize="0"/>
          <p:nvPr/>
        </p:nvPicPr>
        <p:blipFill>
          <a:blip r:embed="rId4">
            <a:alphaModFix/>
          </a:blip>
          <a:stretch>
            <a:fillRect/>
          </a:stretch>
        </p:blipFill>
        <p:spPr>
          <a:xfrm>
            <a:off x="0" y="0"/>
            <a:ext cx="1088499" cy="6185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558925"/>
            <a:ext cx="8520600" cy="707400"/>
          </a:xfrm>
          <a:prstGeom prst="rect">
            <a:avLst/>
          </a:prstGeom>
        </p:spPr>
        <p:txBody>
          <a:bodyPr lIns="91425" tIns="91425" rIns="91425" bIns="91425" anchor="t" anchorCtr="0">
            <a:noAutofit/>
          </a:bodyPr>
          <a:lstStyle/>
          <a:p>
            <a:pPr lvl="0">
              <a:spcBef>
                <a:spcPts val="0"/>
              </a:spcBef>
              <a:buNone/>
            </a:pPr>
            <a:r>
              <a:rPr lang="en"/>
              <a:t>Mobile App: Current State</a:t>
            </a:r>
          </a:p>
        </p:txBody>
      </p:sp>
      <p:sp>
        <p:nvSpPr>
          <p:cNvPr id="171" name="Shape 171"/>
          <p:cNvSpPr txBox="1">
            <a:spLocks noGrp="1"/>
          </p:cNvSpPr>
          <p:nvPr>
            <p:ph type="body" idx="1"/>
          </p:nvPr>
        </p:nvSpPr>
        <p:spPr>
          <a:xfrm>
            <a:off x="311700" y="1266325"/>
            <a:ext cx="8520600" cy="2039100"/>
          </a:xfrm>
          <a:prstGeom prst="rect">
            <a:avLst/>
          </a:prstGeom>
        </p:spPr>
        <p:txBody>
          <a:bodyPr lIns="91425" tIns="91425" rIns="91425" bIns="91425" anchor="t" anchorCtr="0">
            <a:noAutofit/>
          </a:bodyPr>
          <a:lstStyle/>
          <a:p>
            <a:pPr marL="457200" lvl="0" indent="-228600" rtl="0">
              <a:spcBef>
                <a:spcPts val="0"/>
              </a:spcBef>
            </a:pPr>
            <a:r>
              <a:rPr lang="en"/>
              <a:t>Invokes location functions to get the </a:t>
            </a:r>
            <a:r>
              <a:rPr lang="en" b="1">
                <a:solidFill>
                  <a:schemeClr val="accent3"/>
                </a:solidFill>
              </a:rPr>
              <a:t>longitude</a:t>
            </a:r>
            <a:r>
              <a:rPr lang="en" b="1"/>
              <a:t> </a:t>
            </a:r>
            <a:r>
              <a:rPr lang="en"/>
              <a:t>and </a:t>
            </a:r>
            <a:r>
              <a:rPr lang="en" b="1">
                <a:solidFill>
                  <a:schemeClr val="accent3"/>
                </a:solidFill>
              </a:rPr>
              <a:t>latitude</a:t>
            </a:r>
            <a:r>
              <a:rPr lang="en"/>
              <a:t>.</a:t>
            </a:r>
          </a:p>
          <a:p>
            <a:pPr marL="457200" lvl="0" indent="-228600" rtl="0">
              <a:spcBef>
                <a:spcPts val="0"/>
              </a:spcBef>
            </a:pPr>
            <a:r>
              <a:rPr lang="en"/>
              <a:t>Ambulance drivers can choose their </a:t>
            </a:r>
            <a:r>
              <a:rPr lang="en" b="1">
                <a:solidFill>
                  <a:schemeClr val="accent3"/>
                </a:solidFill>
              </a:rPr>
              <a:t>current status</a:t>
            </a:r>
            <a:r>
              <a:rPr lang="en"/>
              <a:t>.</a:t>
            </a:r>
          </a:p>
          <a:p>
            <a:pPr marL="457200" lvl="0" indent="-228600" rtl="0">
              <a:spcBef>
                <a:spcPts val="0"/>
              </a:spcBef>
            </a:pPr>
            <a:r>
              <a:rPr lang="en"/>
              <a:t>Box</a:t>
            </a:r>
            <a:r>
              <a:rPr lang="en" b="1"/>
              <a:t> </a:t>
            </a:r>
            <a:r>
              <a:rPr lang="en"/>
              <a:t>the location information with the status and the time when the location was grabbed into a </a:t>
            </a:r>
            <a:r>
              <a:rPr lang="en" b="1">
                <a:solidFill>
                  <a:schemeClr val="accent3"/>
                </a:solidFill>
              </a:rPr>
              <a:t>package</a:t>
            </a:r>
            <a:r>
              <a:rPr lang="en"/>
              <a:t>.</a:t>
            </a:r>
          </a:p>
          <a:p>
            <a:pPr marL="457200" lvl="0" indent="-228600">
              <a:spcBef>
                <a:spcPts val="0"/>
              </a:spcBef>
            </a:pPr>
            <a:r>
              <a:rPr lang="en"/>
              <a:t>The app </a:t>
            </a:r>
            <a:r>
              <a:rPr lang="en" b="1">
                <a:solidFill>
                  <a:schemeClr val="accent3"/>
                </a:solidFill>
              </a:rPr>
              <a:t>transmits</a:t>
            </a:r>
            <a:r>
              <a:rPr lang="en"/>
              <a:t> the packaged information to the database. </a:t>
            </a:r>
          </a:p>
        </p:txBody>
      </p:sp>
      <p:pic>
        <p:nvPicPr>
          <p:cNvPr id="172" name="Shape 172" descr="제목 없음.png"/>
          <p:cNvPicPr preferRelativeResize="0"/>
          <p:nvPr/>
        </p:nvPicPr>
        <p:blipFill>
          <a:blip r:embed="rId3">
            <a:alphaModFix/>
          </a:blip>
          <a:stretch>
            <a:fillRect/>
          </a:stretch>
        </p:blipFill>
        <p:spPr>
          <a:xfrm>
            <a:off x="0" y="0"/>
            <a:ext cx="1088499" cy="6185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0" y="618575"/>
            <a:ext cx="8520600" cy="707400"/>
          </a:xfrm>
          <a:prstGeom prst="rect">
            <a:avLst/>
          </a:prstGeom>
        </p:spPr>
        <p:txBody>
          <a:bodyPr lIns="91425" tIns="91425" rIns="91425" bIns="91425" anchor="t" anchorCtr="0">
            <a:noAutofit/>
          </a:bodyPr>
          <a:lstStyle/>
          <a:p>
            <a:pPr lvl="0">
              <a:spcBef>
                <a:spcPts val="0"/>
              </a:spcBef>
              <a:buNone/>
            </a:pPr>
            <a:r>
              <a:rPr lang="en"/>
              <a:t>Mobile App: Tools of the trade</a:t>
            </a:r>
          </a:p>
        </p:txBody>
      </p:sp>
      <p:sp>
        <p:nvSpPr>
          <p:cNvPr id="178" name="Shape 178"/>
          <p:cNvSpPr txBox="1">
            <a:spLocks noGrp="1"/>
          </p:cNvSpPr>
          <p:nvPr>
            <p:ph type="body" idx="1"/>
          </p:nvPr>
        </p:nvSpPr>
        <p:spPr>
          <a:xfrm>
            <a:off x="311700" y="1516075"/>
            <a:ext cx="8520600" cy="3682800"/>
          </a:xfrm>
          <a:prstGeom prst="rect">
            <a:avLst/>
          </a:prstGeom>
        </p:spPr>
        <p:txBody>
          <a:bodyPr lIns="91425" tIns="91425" rIns="91425" bIns="91425" anchor="t" anchorCtr="0">
            <a:noAutofit/>
          </a:bodyPr>
          <a:lstStyle/>
          <a:p>
            <a:pPr lvl="0" rtl="0">
              <a:lnSpc>
                <a:spcPct val="200000"/>
              </a:lnSpc>
              <a:spcBef>
                <a:spcPts val="0"/>
              </a:spcBef>
              <a:buNone/>
            </a:pPr>
            <a:r>
              <a:rPr lang="en"/>
              <a:t>Developing for native mobile client (Android)</a:t>
            </a:r>
          </a:p>
          <a:p>
            <a:pPr marL="457200" lvl="0" indent="-228600" rtl="0">
              <a:lnSpc>
                <a:spcPct val="150000"/>
              </a:lnSpc>
              <a:spcBef>
                <a:spcPts val="0"/>
              </a:spcBef>
            </a:pPr>
            <a:r>
              <a:rPr lang="en"/>
              <a:t>Android Studio </a:t>
            </a:r>
          </a:p>
          <a:p>
            <a:pPr marL="457200" lvl="0" indent="-228600" rtl="0">
              <a:lnSpc>
                <a:spcPct val="150000"/>
              </a:lnSpc>
              <a:spcBef>
                <a:spcPts val="0"/>
              </a:spcBef>
            </a:pPr>
            <a:r>
              <a:rPr lang="en"/>
              <a:t>Android built-in APIs  </a:t>
            </a:r>
          </a:p>
          <a:p>
            <a:pPr marL="457200" lvl="0" indent="-228600" rtl="0">
              <a:lnSpc>
                <a:spcPct val="150000"/>
              </a:lnSpc>
              <a:spcBef>
                <a:spcPts val="0"/>
              </a:spcBef>
            </a:pPr>
            <a:r>
              <a:rPr lang="en"/>
              <a:t>Java: the implementation of our functions</a:t>
            </a:r>
          </a:p>
          <a:p>
            <a:pPr marL="914400" lvl="1" indent="-228600" rtl="0">
              <a:lnSpc>
                <a:spcPct val="150000"/>
              </a:lnSpc>
              <a:spcBef>
                <a:spcPts val="0"/>
              </a:spcBef>
            </a:pPr>
            <a:r>
              <a:rPr lang="en"/>
              <a:t>Analogy: the engine, gas injection, power steering, circuitry</a:t>
            </a:r>
          </a:p>
          <a:p>
            <a:pPr marL="457200" lvl="0" indent="-228600" rtl="0">
              <a:lnSpc>
                <a:spcPct val="150000"/>
              </a:lnSpc>
              <a:spcBef>
                <a:spcPts val="0"/>
              </a:spcBef>
            </a:pPr>
            <a:r>
              <a:rPr lang="en"/>
              <a:t>XML: the implementation of our visuals (buttons and menus)</a:t>
            </a:r>
          </a:p>
          <a:p>
            <a:pPr marL="914400" lvl="1" indent="-228600" rtl="0">
              <a:lnSpc>
                <a:spcPct val="150000"/>
              </a:lnSpc>
              <a:spcBef>
                <a:spcPts val="0"/>
              </a:spcBef>
            </a:pPr>
            <a:r>
              <a:rPr lang="en"/>
              <a:t>The gas pedal, the brakes, the steering wheel</a:t>
            </a:r>
          </a:p>
        </p:txBody>
      </p:sp>
      <p:pic>
        <p:nvPicPr>
          <p:cNvPr id="179" name="Shape 179" descr="제목 없음.png"/>
          <p:cNvPicPr preferRelativeResize="0"/>
          <p:nvPr/>
        </p:nvPicPr>
        <p:blipFill>
          <a:blip r:embed="rId3">
            <a:alphaModFix/>
          </a:blip>
          <a:stretch>
            <a:fillRect/>
          </a:stretch>
        </p:blipFill>
        <p:spPr>
          <a:xfrm>
            <a:off x="0" y="0"/>
            <a:ext cx="1088499" cy="6185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83"/>
        <p:cNvGrpSpPr/>
        <p:nvPr/>
      </p:nvGrpSpPr>
      <p:grpSpPr>
        <a:xfrm>
          <a:off x="0" y="0"/>
          <a:ext cx="0" cy="0"/>
          <a:chOff x="0" y="0"/>
          <a:chExt cx="0" cy="0"/>
        </a:xfrm>
      </p:grpSpPr>
      <p:pic>
        <p:nvPicPr>
          <p:cNvPr id="184" name="Shape 184"/>
          <p:cNvPicPr preferRelativeResize="0"/>
          <p:nvPr/>
        </p:nvPicPr>
        <p:blipFill>
          <a:blip r:embed="rId3">
            <a:alphaModFix/>
          </a:blip>
          <a:stretch>
            <a:fillRect/>
          </a:stretch>
        </p:blipFill>
        <p:spPr>
          <a:xfrm>
            <a:off x="77861" y="801712"/>
            <a:ext cx="6387475" cy="3866099"/>
          </a:xfrm>
          <a:prstGeom prst="rect">
            <a:avLst/>
          </a:prstGeom>
          <a:noFill/>
          <a:ln>
            <a:noFill/>
          </a:ln>
        </p:spPr>
      </p:pic>
      <p:pic>
        <p:nvPicPr>
          <p:cNvPr id="185" name="Shape 185"/>
          <p:cNvPicPr preferRelativeResize="0"/>
          <p:nvPr/>
        </p:nvPicPr>
        <p:blipFill rotWithShape="1">
          <a:blip r:embed="rId4">
            <a:alphaModFix/>
          </a:blip>
          <a:srcRect l="31245" t="30977" r="21304" b="14571"/>
          <a:stretch/>
        </p:blipFill>
        <p:spPr>
          <a:xfrm>
            <a:off x="5116262" y="1021224"/>
            <a:ext cx="4000500" cy="3427073"/>
          </a:xfrm>
          <a:prstGeom prst="rect">
            <a:avLst/>
          </a:prstGeom>
          <a:noFill/>
          <a:ln>
            <a:noFill/>
          </a:ln>
        </p:spPr>
      </p:pic>
      <p:sp>
        <p:nvSpPr>
          <p:cNvPr id="186" name="Shape 186"/>
          <p:cNvSpPr/>
          <p:nvPr/>
        </p:nvSpPr>
        <p:spPr>
          <a:xfrm>
            <a:off x="27237" y="743225"/>
            <a:ext cx="1405800" cy="3977400"/>
          </a:xfrm>
          <a:prstGeom prst="rect">
            <a:avLst/>
          </a:prstGeom>
          <a:noFill/>
          <a:ln w="28575" cap="flat" cmpd="sng">
            <a:solidFill>
              <a:srgbClr val="FF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7" name="Shape 187"/>
          <p:cNvSpPr/>
          <p:nvPr/>
        </p:nvSpPr>
        <p:spPr>
          <a:xfrm>
            <a:off x="1585362" y="801700"/>
            <a:ext cx="3416700" cy="3977400"/>
          </a:xfrm>
          <a:prstGeom prst="rect">
            <a:avLst/>
          </a:prstGeom>
          <a:noFill/>
          <a:ln w="28575"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8" name="Shape 188"/>
          <p:cNvSpPr/>
          <p:nvPr/>
        </p:nvSpPr>
        <p:spPr>
          <a:xfrm>
            <a:off x="5050512" y="1021225"/>
            <a:ext cx="4066200" cy="3481500"/>
          </a:xfrm>
          <a:prstGeom prst="rect">
            <a:avLst/>
          </a:prstGeom>
          <a:noFill/>
          <a:ln w="28575" cap="flat" cmpd="sng">
            <a:solidFill>
              <a:srgbClr val="00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9" name="Shape 189"/>
          <p:cNvSpPr/>
          <p:nvPr/>
        </p:nvSpPr>
        <p:spPr>
          <a:xfrm>
            <a:off x="484937" y="1571400"/>
            <a:ext cx="893700" cy="708300"/>
          </a:xfrm>
          <a:prstGeom prst="rect">
            <a:avLst/>
          </a:prstGeom>
          <a:noFill/>
          <a:ln w="28575" cap="flat" cmpd="sng">
            <a:solidFill>
              <a:srgbClr val="00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0" name="Shape 190"/>
          <p:cNvSpPr/>
          <p:nvPr/>
        </p:nvSpPr>
        <p:spPr>
          <a:xfrm>
            <a:off x="419037" y="2715650"/>
            <a:ext cx="959700" cy="555600"/>
          </a:xfrm>
          <a:prstGeom prst="rect">
            <a:avLst/>
          </a:prstGeom>
          <a:noFill/>
          <a:ln w="28575" cap="flat" cmpd="sng">
            <a:solidFill>
              <a:srgbClr val="00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91" name="Shape 191" descr="제목 없음.png"/>
          <p:cNvPicPr preferRelativeResize="0"/>
          <p:nvPr/>
        </p:nvPicPr>
        <p:blipFill>
          <a:blip r:embed="rId5">
            <a:alphaModFix/>
          </a:blip>
          <a:stretch>
            <a:fillRect/>
          </a:stretch>
        </p:blipFill>
        <p:spPr>
          <a:xfrm>
            <a:off x="0" y="0"/>
            <a:ext cx="1088499" cy="6185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Mobile App: Process</a:t>
            </a:r>
          </a:p>
        </p:txBody>
      </p:sp>
      <p:sp>
        <p:nvSpPr>
          <p:cNvPr id="197" name="Shape 197"/>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marL="457200" lvl="0" indent="-228600">
              <a:spcBef>
                <a:spcPts val="0"/>
              </a:spcBef>
            </a:pPr>
            <a:r>
              <a:rPr lang="en"/>
              <a:t>Started a </a:t>
            </a:r>
            <a:r>
              <a:rPr lang="en" b="1"/>
              <a:t>new </a:t>
            </a:r>
            <a:r>
              <a:rPr lang="en"/>
              <a:t>Android project.</a:t>
            </a:r>
          </a:p>
          <a:p>
            <a:pPr marL="457200" lvl="0" indent="-228600" rtl="0">
              <a:spcBef>
                <a:spcPts val="0"/>
              </a:spcBef>
            </a:pPr>
            <a:r>
              <a:rPr lang="en"/>
              <a:t>Many of the desired functions do not need to be recreated. They just need to be invoked. </a:t>
            </a:r>
          </a:p>
          <a:p>
            <a:pPr marL="457200" lvl="0" indent="-228600">
              <a:spcBef>
                <a:spcPts val="0"/>
              </a:spcBef>
            </a:pPr>
            <a:r>
              <a:rPr lang="en"/>
              <a:t>Much of the code to invoke the functions for locations, permissions, and internet access are available online. </a:t>
            </a:r>
          </a:p>
          <a:p>
            <a:pPr marL="457200" lvl="0" indent="-228600">
              <a:spcBef>
                <a:spcPts val="0"/>
              </a:spcBef>
            </a:pPr>
            <a:r>
              <a:rPr lang="en"/>
              <a:t>After the code is completed, Android Studio generates the app, which is then downloaded into the phone or emulator.</a:t>
            </a:r>
          </a:p>
          <a:p>
            <a:pPr marL="457200" lvl="0" indent="-228600">
              <a:spcBef>
                <a:spcPts val="0"/>
              </a:spcBef>
            </a:pPr>
            <a:r>
              <a:rPr lang="en"/>
              <a:t>The phone can then use the app. </a:t>
            </a:r>
          </a:p>
        </p:txBody>
      </p:sp>
      <p:pic>
        <p:nvPicPr>
          <p:cNvPr id="198" name="Shape 198" descr="제목 없음.png"/>
          <p:cNvPicPr preferRelativeResize="0"/>
          <p:nvPr/>
        </p:nvPicPr>
        <p:blipFill>
          <a:blip r:embed="rId3">
            <a:alphaModFix/>
          </a:blip>
          <a:stretch>
            <a:fillRect/>
          </a:stretch>
        </p:blipFill>
        <p:spPr>
          <a:xfrm>
            <a:off x="0" y="0"/>
            <a:ext cx="1088499" cy="6185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Shape 203"/>
          <p:cNvPicPr preferRelativeResize="0"/>
          <p:nvPr/>
        </p:nvPicPr>
        <p:blipFill>
          <a:blip r:embed="rId3">
            <a:alphaModFix/>
          </a:blip>
          <a:stretch>
            <a:fillRect/>
          </a:stretch>
        </p:blipFill>
        <p:spPr>
          <a:xfrm>
            <a:off x="1200399" y="293349"/>
            <a:ext cx="7506573" cy="4724075"/>
          </a:xfrm>
          <a:prstGeom prst="rect">
            <a:avLst/>
          </a:prstGeom>
          <a:noFill/>
          <a:ln>
            <a:noFill/>
          </a:ln>
        </p:spPr>
      </p:pic>
      <p:sp>
        <p:nvSpPr>
          <p:cNvPr id="204" name="Shape 204"/>
          <p:cNvSpPr/>
          <p:nvPr/>
        </p:nvSpPr>
        <p:spPr>
          <a:xfrm>
            <a:off x="4587750" y="460100"/>
            <a:ext cx="185100" cy="185100"/>
          </a:xfrm>
          <a:prstGeom prst="ellipse">
            <a:avLst/>
          </a:prstGeom>
          <a:no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05" name="Shape 205" descr="제목 없음.png"/>
          <p:cNvPicPr preferRelativeResize="0"/>
          <p:nvPr/>
        </p:nvPicPr>
        <p:blipFill>
          <a:blip r:embed="rId4">
            <a:alphaModFix/>
          </a:blip>
          <a:stretch>
            <a:fillRect/>
          </a:stretch>
        </p:blipFill>
        <p:spPr>
          <a:xfrm>
            <a:off x="0" y="0"/>
            <a:ext cx="1088499" cy="618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marL="457200" lvl="0" indent="-228600" rtl="0">
              <a:lnSpc>
                <a:spcPct val="150000"/>
              </a:lnSpc>
              <a:spcBef>
                <a:spcPts val="0"/>
              </a:spcBef>
            </a:pPr>
            <a:r>
              <a:rPr lang="en"/>
              <a:t>Cruz Roja in Tijuana only has 8 ambulances and emergency response times are unreasonably long </a:t>
            </a:r>
          </a:p>
          <a:p>
            <a:pPr marL="457200" lvl="0" indent="-228600" rtl="0">
              <a:lnSpc>
                <a:spcPct val="150000"/>
              </a:lnSpc>
              <a:spcBef>
                <a:spcPts val="0"/>
              </a:spcBef>
            </a:pPr>
            <a:r>
              <a:rPr lang="en"/>
              <a:t>Information collected from the patient by the EMTs are often collected again by nurses and time is wasted</a:t>
            </a:r>
          </a:p>
          <a:p>
            <a:pPr lvl="0" rtl="0">
              <a:lnSpc>
                <a:spcPct val="150000"/>
              </a:lnSpc>
              <a:spcBef>
                <a:spcPts val="0"/>
              </a:spcBef>
              <a:buNone/>
            </a:pPr>
            <a:endParaRPr/>
          </a:p>
        </p:txBody>
      </p:sp>
      <p:sp>
        <p:nvSpPr>
          <p:cNvPr id="74" name="Shape 74"/>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rtl="0">
              <a:spcBef>
                <a:spcPts val="0"/>
              </a:spcBef>
              <a:buNone/>
            </a:pPr>
            <a:r>
              <a:rPr lang="en"/>
              <a:t>Problem</a:t>
            </a:r>
          </a:p>
        </p:txBody>
      </p:sp>
      <p:pic>
        <p:nvPicPr>
          <p:cNvPr id="75" name="Shape 75" descr="제목 없음.png"/>
          <p:cNvPicPr preferRelativeResize="0"/>
          <p:nvPr/>
        </p:nvPicPr>
        <p:blipFill>
          <a:blip r:embed="rId3">
            <a:alphaModFix/>
          </a:blip>
          <a:stretch>
            <a:fillRect/>
          </a:stretch>
        </p:blipFill>
        <p:spPr>
          <a:xfrm>
            <a:off x="0" y="0"/>
            <a:ext cx="1088499" cy="6185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Shape 210"/>
          <p:cNvPicPr preferRelativeResize="0"/>
          <p:nvPr/>
        </p:nvPicPr>
        <p:blipFill>
          <a:blip r:embed="rId3">
            <a:alphaModFix/>
          </a:blip>
          <a:stretch>
            <a:fillRect/>
          </a:stretch>
        </p:blipFill>
        <p:spPr>
          <a:xfrm>
            <a:off x="540650" y="785700"/>
            <a:ext cx="5112075" cy="3816449"/>
          </a:xfrm>
          <a:prstGeom prst="rect">
            <a:avLst/>
          </a:prstGeom>
          <a:noFill/>
          <a:ln>
            <a:noFill/>
          </a:ln>
        </p:spPr>
      </p:pic>
      <p:pic>
        <p:nvPicPr>
          <p:cNvPr id="211" name="Shape 211"/>
          <p:cNvPicPr preferRelativeResize="0"/>
          <p:nvPr/>
        </p:nvPicPr>
        <p:blipFill rotWithShape="1">
          <a:blip r:embed="rId4">
            <a:alphaModFix/>
          </a:blip>
          <a:srcRect r="1603"/>
          <a:stretch/>
        </p:blipFill>
        <p:spPr>
          <a:xfrm>
            <a:off x="5912850" y="165874"/>
            <a:ext cx="2403200" cy="4615225"/>
          </a:xfrm>
          <a:prstGeom prst="rect">
            <a:avLst/>
          </a:prstGeom>
          <a:noFill/>
          <a:ln>
            <a:noFill/>
          </a:ln>
        </p:spPr>
      </p:pic>
      <p:pic>
        <p:nvPicPr>
          <p:cNvPr id="212" name="Shape 212" descr="제목 없음.png"/>
          <p:cNvPicPr preferRelativeResize="0"/>
          <p:nvPr/>
        </p:nvPicPr>
        <p:blipFill>
          <a:blip r:embed="rId5">
            <a:alphaModFix/>
          </a:blip>
          <a:stretch>
            <a:fillRect/>
          </a:stretch>
        </p:blipFill>
        <p:spPr>
          <a:xfrm>
            <a:off x="0" y="0"/>
            <a:ext cx="1088499" cy="6185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311700" y="558925"/>
            <a:ext cx="8520600" cy="707400"/>
          </a:xfrm>
          <a:prstGeom prst="rect">
            <a:avLst/>
          </a:prstGeom>
        </p:spPr>
        <p:txBody>
          <a:bodyPr lIns="91425" tIns="91425" rIns="91425" bIns="91425" anchor="t" anchorCtr="0">
            <a:noAutofit/>
          </a:bodyPr>
          <a:lstStyle/>
          <a:p>
            <a:pPr lvl="0">
              <a:spcBef>
                <a:spcPts val="0"/>
              </a:spcBef>
              <a:buNone/>
            </a:pPr>
            <a:r>
              <a:rPr lang="en"/>
              <a:t>Mobile App: Development</a:t>
            </a:r>
          </a:p>
        </p:txBody>
      </p:sp>
      <p:sp>
        <p:nvSpPr>
          <p:cNvPr id="218" name="Shape 218"/>
          <p:cNvSpPr txBox="1">
            <a:spLocks noGrp="1"/>
          </p:cNvSpPr>
          <p:nvPr>
            <p:ph type="body" idx="1"/>
          </p:nvPr>
        </p:nvSpPr>
        <p:spPr>
          <a:xfrm>
            <a:off x="311700" y="1266325"/>
            <a:ext cx="3665700" cy="3302700"/>
          </a:xfrm>
          <a:prstGeom prst="rect">
            <a:avLst/>
          </a:prstGeom>
        </p:spPr>
        <p:txBody>
          <a:bodyPr lIns="91425" tIns="91425" rIns="91425" bIns="91425" anchor="t" anchorCtr="0">
            <a:noAutofit/>
          </a:bodyPr>
          <a:lstStyle/>
          <a:p>
            <a:pPr marL="457200" lvl="0" indent="-228600" rtl="0">
              <a:spcBef>
                <a:spcPts val="0"/>
              </a:spcBef>
            </a:pPr>
            <a:r>
              <a:rPr lang="en"/>
              <a:t>This is the first screen seen when fresh starting the app.</a:t>
            </a:r>
          </a:p>
          <a:p>
            <a:pPr marL="457200" lvl="0" indent="-228600">
              <a:spcBef>
                <a:spcPts val="0"/>
              </a:spcBef>
            </a:pPr>
            <a:r>
              <a:rPr lang="en"/>
              <a:t>The button is linked the its respective Java function, which just initiates the GPS Activity. </a:t>
            </a:r>
          </a:p>
        </p:txBody>
      </p:sp>
      <p:pic>
        <p:nvPicPr>
          <p:cNvPr id="219" name="Shape 219" descr="제목 없음.png"/>
          <p:cNvPicPr preferRelativeResize="0"/>
          <p:nvPr/>
        </p:nvPicPr>
        <p:blipFill>
          <a:blip r:embed="rId3">
            <a:alphaModFix/>
          </a:blip>
          <a:stretch>
            <a:fillRect/>
          </a:stretch>
        </p:blipFill>
        <p:spPr>
          <a:xfrm>
            <a:off x="0" y="0"/>
            <a:ext cx="1088499" cy="618574"/>
          </a:xfrm>
          <a:prstGeom prst="rect">
            <a:avLst/>
          </a:prstGeom>
          <a:noFill/>
          <a:ln>
            <a:noFill/>
          </a:ln>
        </p:spPr>
      </p:pic>
      <p:pic>
        <p:nvPicPr>
          <p:cNvPr id="220" name="Shape 220"/>
          <p:cNvPicPr preferRelativeResize="0"/>
          <p:nvPr/>
        </p:nvPicPr>
        <p:blipFill>
          <a:blip r:embed="rId4">
            <a:alphaModFix/>
          </a:blip>
          <a:stretch>
            <a:fillRect/>
          </a:stretch>
        </p:blipFill>
        <p:spPr>
          <a:xfrm>
            <a:off x="4391478" y="1110424"/>
            <a:ext cx="4176225" cy="35239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311700" y="558925"/>
            <a:ext cx="8520600" cy="707400"/>
          </a:xfrm>
          <a:prstGeom prst="rect">
            <a:avLst/>
          </a:prstGeom>
        </p:spPr>
        <p:txBody>
          <a:bodyPr lIns="91425" tIns="91425" rIns="91425" bIns="91425" anchor="t" anchorCtr="0">
            <a:noAutofit/>
          </a:bodyPr>
          <a:lstStyle/>
          <a:p>
            <a:pPr lvl="0" rtl="0">
              <a:spcBef>
                <a:spcPts val="0"/>
              </a:spcBef>
              <a:buNone/>
            </a:pPr>
            <a:r>
              <a:rPr lang="en"/>
              <a:t>Mobile App: Development</a:t>
            </a:r>
          </a:p>
        </p:txBody>
      </p:sp>
      <p:sp>
        <p:nvSpPr>
          <p:cNvPr id="226" name="Shape 226"/>
          <p:cNvSpPr txBox="1">
            <a:spLocks noGrp="1"/>
          </p:cNvSpPr>
          <p:nvPr>
            <p:ph type="body" idx="1"/>
          </p:nvPr>
        </p:nvSpPr>
        <p:spPr>
          <a:xfrm>
            <a:off x="311700" y="1266325"/>
            <a:ext cx="3665700" cy="3302700"/>
          </a:xfrm>
          <a:prstGeom prst="rect">
            <a:avLst/>
          </a:prstGeom>
        </p:spPr>
        <p:txBody>
          <a:bodyPr lIns="91425" tIns="91425" rIns="91425" bIns="91425" anchor="t" anchorCtr="0">
            <a:noAutofit/>
          </a:bodyPr>
          <a:lstStyle/>
          <a:p>
            <a:pPr marL="457200" lvl="0" indent="-228600" rtl="0">
              <a:spcBef>
                <a:spcPts val="0"/>
              </a:spcBef>
            </a:pPr>
            <a:r>
              <a:rPr lang="en"/>
              <a:t>The core of the app</a:t>
            </a:r>
          </a:p>
          <a:p>
            <a:pPr marL="457200" lvl="0" indent="-228600" rtl="0">
              <a:spcBef>
                <a:spcPts val="0"/>
              </a:spcBef>
            </a:pPr>
            <a:r>
              <a:rPr lang="en"/>
              <a:t>The UpdateLocation button invokes its respective Java function, which grabs the current location.</a:t>
            </a:r>
          </a:p>
        </p:txBody>
      </p:sp>
      <p:pic>
        <p:nvPicPr>
          <p:cNvPr id="227" name="Shape 227" descr="제목 없음.png"/>
          <p:cNvPicPr preferRelativeResize="0"/>
          <p:nvPr/>
        </p:nvPicPr>
        <p:blipFill>
          <a:blip r:embed="rId3">
            <a:alphaModFix/>
          </a:blip>
          <a:stretch>
            <a:fillRect/>
          </a:stretch>
        </p:blipFill>
        <p:spPr>
          <a:xfrm>
            <a:off x="0" y="0"/>
            <a:ext cx="1088499" cy="618574"/>
          </a:xfrm>
          <a:prstGeom prst="rect">
            <a:avLst/>
          </a:prstGeom>
          <a:noFill/>
          <a:ln>
            <a:noFill/>
          </a:ln>
        </p:spPr>
      </p:pic>
      <p:pic>
        <p:nvPicPr>
          <p:cNvPr id="228" name="Shape 228"/>
          <p:cNvPicPr preferRelativeResize="0"/>
          <p:nvPr/>
        </p:nvPicPr>
        <p:blipFill>
          <a:blip r:embed="rId4">
            <a:alphaModFix/>
          </a:blip>
          <a:stretch>
            <a:fillRect/>
          </a:stretch>
        </p:blipFill>
        <p:spPr>
          <a:xfrm>
            <a:off x="4354225" y="1266324"/>
            <a:ext cx="4161300" cy="34742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311700" y="558925"/>
            <a:ext cx="8520600" cy="707400"/>
          </a:xfrm>
          <a:prstGeom prst="rect">
            <a:avLst/>
          </a:prstGeom>
        </p:spPr>
        <p:txBody>
          <a:bodyPr lIns="91425" tIns="91425" rIns="91425" bIns="91425" anchor="t" anchorCtr="0">
            <a:noAutofit/>
          </a:bodyPr>
          <a:lstStyle/>
          <a:p>
            <a:pPr lvl="0" rtl="0">
              <a:spcBef>
                <a:spcPts val="0"/>
              </a:spcBef>
              <a:buNone/>
            </a:pPr>
            <a:r>
              <a:rPr lang="en"/>
              <a:t>Mobile App: Development</a:t>
            </a:r>
          </a:p>
        </p:txBody>
      </p:sp>
      <p:sp>
        <p:nvSpPr>
          <p:cNvPr id="234" name="Shape 234"/>
          <p:cNvSpPr txBox="1">
            <a:spLocks noGrp="1"/>
          </p:cNvSpPr>
          <p:nvPr>
            <p:ph type="body" idx="1"/>
          </p:nvPr>
        </p:nvSpPr>
        <p:spPr>
          <a:xfrm>
            <a:off x="311700" y="1266325"/>
            <a:ext cx="3665700" cy="3302700"/>
          </a:xfrm>
          <a:prstGeom prst="rect">
            <a:avLst/>
          </a:prstGeom>
        </p:spPr>
        <p:txBody>
          <a:bodyPr lIns="91425" tIns="91425" rIns="91425" bIns="91425" anchor="t" anchorCtr="0">
            <a:noAutofit/>
          </a:bodyPr>
          <a:lstStyle/>
          <a:p>
            <a:pPr marL="457200" lvl="0" indent="-228600" rtl="0">
              <a:spcBef>
                <a:spcPts val="0"/>
              </a:spcBef>
            </a:pPr>
            <a:r>
              <a:rPr lang="en"/>
              <a:t>GPS Activity:</a:t>
            </a:r>
          </a:p>
          <a:p>
            <a:pPr marL="457200" lvl="0" indent="-228600" rtl="0">
              <a:spcBef>
                <a:spcPts val="0"/>
              </a:spcBef>
            </a:pPr>
            <a:r>
              <a:rPr lang="en"/>
              <a:t>The “Cruz Roja Attempt” button is linked to the Java function, which does the following:</a:t>
            </a:r>
          </a:p>
          <a:p>
            <a:pPr marL="914400" lvl="1" indent="-228600" rtl="0">
              <a:spcBef>
                <a:spcPts val="0"/>
              </a:spcBef>
            </a:pPr>
            <a:r>
              <a:rPr lang="en"/>
              <a:t>boxes the location and status into a packaged URL</a:t>
            </a:r>
          </a:p>
          <a:p>
            <a:pPr marL="914400" lvl="1" indent="-228600" rtl="0">
              <a:spcBef>
                <a:spcPts val="0"/>
              </a:spcBef>
            </a:pPr>
            <a:r>
              <a:rPr lang="en"/>
              <a:t>indirectly transmits the package to the database by calling a URL.</a:t>
            </a:r>
          </a:p>
        </p:txBody>
      </p:sp>
      <p:pic>
        <p:nvPicPr>
          <p:cNvPr id="235" name="Shape 235" descr="제목 없음.png"/>
          <p:cNvPicPr preferRelativeResize="0"/>
          <p:nvPr/>
        </p:nvPicPr>
        <p:blipFill>
          <a:blip r:embed="rId3">
            <a:alphaModFix/>
          </a:blip>
          <a:stretch>
            <a:fillRect/>
          </a:stretch>
        </p:blipFill>
        <p:spPr>
          <a:xfrm>
            <a:off x="0" y="0"/>
            <a:ext cx="1088499" cy="618574"/>
          </a:xfrm>
          <a:prstGeom prst="rect">
            <a:avLst/>
          </a:prstGeom>
          <a:noFill/>
          <a:ln>
            <a:noFill/>
          </a:ln>
        </p:spPr>
      </p:pic>
      <p:pic>
        <p:nvPicPr>
          <p:cNvPr id="236" name="Shape 236"/>
          <p:cNvPicPr preferRelativeResize="0"/>
          <p:nvPr/>
        </p:nvPicPr>
        <p:blipFill>
          <a:blip r:embed="rId4">
            <a:alphaModFix/>
          </a:blip>
          <a:stretch>
            <a:fillRect/>
          </a:stretch>
        </p:blipFill>
        <p:spPr>
          <a:xfrm>
            <a:off x="4354225" y="1266324"/>
            <a:ext cx="4161300" cy="34742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311700" y="558925"/>
            <a:ext cx="8520600" cy="707400"/>
          </a:xfrm>
          <a:prstGeom prst="rect">
            <a:avLst/>
          </a:prstGeom>
        </p:spPr>
        <p:txBody>
          <a:bodyPr lIns="91425" tIns="91425" rIns="91425" bIns="91425" anchor="t" anchorCtr="0">
            <a:noAutofit/>
          </a:bodyPr>
          <a:lstStyle/>
          <a:p>
            <a:pPr lvl="0" rtl="0">
              <a:spcBef>
                <a:spcPts val="0"/>
              </a:spcBef>
              <a:buNone/>
            </a:pPr>
            <a:r>
              <a:rPr lang="en"/>
              <a:t>Mobile App: Development</a:t>
            </a:r>
          </a:p>
        </p:txBody>
      </p:sp>
      <p:sp>
        <p:nvSpPr>
          <p:cNvPr id="242" name="Shape 242"/>
          <p:cNvSpPr txBox="1">
            <a:spLocks noGrp="1"/>
          </p:cNvSpPr>
          <p:nvPr>
            <p:ph type="body" idx="1"/>
          </p:nvPr>
        </p:nvSpPr>
        <p:spPr>
          <a:xfrm>
            <a:off x="311700" y="1266325"/>
            <a:ext cx="3665700" cy="3302700"/>
          </a:xfrm>
          <a:prstGeom prst="rect">
            <a:avLst/>
          </a:prstGeom>
        </p:spPr>
        <p:txBody>
          <a:bodyPr lIns="91425" tIns="91425" rIns="91425" bIns="91425" anchor="t" anchorCtr="0">
            <a:noAutofit/>
          </a:bodyPr>
          <a:lstStyle/>
          <a:p>
            <a:pPr marL="457200" lvl="0" indent="-228600" rtl="0">
              <a:spcBef>
                <a:spcPts val="0"/>
              </a:spcBef>
            </a:pPr>
            <a:r>
              <a:rPr lang="en"/>
              <a:t>Normally, URLs are just used for getting on webpages.</a:t>
            </a:r>
          </a:p>
          <a:p>
            <a:pPr marL="457200" lvl="0" indent="-228600" rtl="0">
              <a:spcBef>
                <a:spcPts val="0"/>
              </a:spcBef>
            </a:pPr>
            <a:r>
              <a:rPr lang="en"/>
              <a:t>URLs initiate initial contact with the server before receiving the webpage.</a:t>
            </a:r>
          </a:p>
          <a:p>
            <a:pPr marL="457200" lvl="0" indent="-228600" rtl="0">
              <a:spcBef>
                <a:spcPts val="0"/>
              </a:spcBef>
            </a:pPr>
            <a:r>
              <a:rPr lang="en"/>
              <a:t>The packaged information is stored inside the URL within the initial contact to transfer the information.</a:t>
            </a:r>
          </a:p>
          <a:p>
            <a:pPr lvl="0" rtl="0">
              <a:spcBef>
                <a:spcPts val="0"/>
              </a:spcBef>
              <a:buNone/>
            </a:pPr>
            <a:endParaRPr/>
          </a:p>
        </p:txBody>
      </p:sp>
      <p:pic>
        <p:nvPicPr>
          <p:cNvPr id="243" name="Shape 243" descr="제목 없음.png"/>
          <p:cNvPicPr preferRelativeResize="0"/>
          <p:nvPr/>
        </p:nvPicPr>
        <p:blipFill>
          <a:blip r:embed="rId3">
            <a:alphaModFix/>
          </a:blip>
          <a:stretch>
            <a:fillRect/>
          </a:stretch>
        </p:blipFill>
        <p:spPr>
          <a:xfrm>
            <a:off x="0" y="0"/>
            <a:ext cx="1088499" cy="618574"/>
          </a:xfrm>
          <a:prstGeom prst="rect">
            <a:avLst/>
          </a:prstGeom>
          <a:noFill/>
          <a:ln>
            <a:noFill/>
          </a:ln>
        </p:spPr>
      </p:pic>
      <p:pic>
        <p:nvPicPr>
          <p:cNvPr id="244" name="Shape 244"/>
          <p:cNvPicPr preferRelativeResize="0"/>
          <p:nvPr/>
        </p:nvPicPr>
        <p:blipFill>
          <a:blip r:embed="rId4">
            <a:alphaModFix/>
          </a:blip>
          <a:stretch>
            <a:fillRect/>
          </a:stretch>
        </p:blipFill>
        <p:spPr>
          <a:xfrm>
            <a:off x="4354225" y="1266324"/>
            <a:ext cx="4161300" cy="34742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311700" y="558925"/>
            <a:ext cx="8520600" cy="707400"/>
          </a:xfrm>
          <a:prstGeom prst="rect">
            <a:avLst/>
          </a:prstGeom>
        </p:spPr>
        <p:txBody>
          <a:bodyPr lIns="91425" tIns="91425" rIns="91425" bIns="91425" anchor="t" anchorCtr="0">
            <a:noAutofit/>
          </a:bodyPr>
          <a:lstStyle/>
          <a:p>
            <a:pPr lvl="0">
              <a:spcBef>
                <a:spcPts val="0"/>
              </a:spcBef>
              <a:buNone/>
            </a:pPr>
            <a:r>
              <a:rPr lang="en"/>
              <a:t>Mobile App: Future Goals</a:t>
            </a:r>
          </a:p>
        </p:txBody>
      </p:sp>
      <p:sp>
        <p:nvSpPr>
          <p:cNvPr id="250" name="Shape 250"/>
          <p:cNvSpPr txBox="1">
            <a:spLocks noGrp="1"/>
          </p:cNvSpPr>
          <p:nvPr>
            <p:ph type="body" idx="1"/>
          </p:nvPr>
        </p:nvSpPr>
        <p:spPr>
          <a:xfrm>
            <a:off x="311700" y="1266325"/>
            <a:ext cx="7571100" cy="3302700"/>
          </a:xfrm>
          <a:prstGeom prst="rect">
            <a:avLst/>
          </a:prstGeom>
        </p:spPr>
        <p:txBody>
          <a:bodyPr lIns="91425" tIns="91425" rIns="91425" bIns="91425" anchor="t" anchorCtr="0">
            <a:noAutofit/>
          </a:bodyPr>
          <a:lstStyle/>
          <a:p>
            <a:pPr marL="457200" lvl="0" indent="-317500" rtl="0">
              <a:lnSpc>
                <a:spcPct val="115000"/>
              </a:lnSpc>
              <a:spcBef>
                <a:spcPts val="0"/>
              </a:spcBef>
              <a:buSzPct val="100000"/>
            </a:pPr>
            <a:r>
              <a:rPr lang="en" sz="1400"/>
              <a:t>Simplify the app interface. Require as little work as technically possible so that drivers don’t have to spend much thought using this.</a:t>
            </a:r>
          </a:p>
          <a:p>
            <a:pPr marL="914400" lvl="1" indent="-317500" rtl="0">
              <a:lnSpc>
                <a:spcPct val="115000"/>
              </a:lnSpc>
              <a:spcBef>
                <a:spcPts val="0"/>
              </a:spcBef>
              <a:buSzPct val="100000"/>
            </a:pPr>
            <a:r>
              <a:rPr lang="en" sz="1400"/>
              <a:t>Do transmission of data as background process or automatic process. </a:t>
            </a:r>
          </a:p>
          <a:p>
            <a:pPr marL="457200" lvl="0" indent="-317500" rtl="0">
              <a:lnSpc>
                <a:spcPct val="115000"/>
              </a:lnSpc>
              <a:spcBef>
                <a:spcPts val="0"/>
              </a:spcBef>
              <a:buSzPct val="100000"/>
            </a:pPr>
            <a:r>
              <a:rPr lang="en" sz="1400"/>
              <a:t>Implement user login.</a:t>
            </a:r>
          </a:p>
          <a:p>
            <a:pPr marL="457200" lvl="0" indent="-317500">
              <a:lnSpc>
                <a:spcPct val="115000"/>
              </a:lnSpc>
              <a:spcBef>
                <a:spcPts val="0"/>
              </a:spcBef>
              <a:buSzPct val="100000"/>
            </a:pPr>
            <a:r>
              <a:rPr lang="en" sz="1400"/>
              <a:t>Sync collected data to the server once every few seconds. </a:t>
            </a:r>
          </a:p>
          <a:p>
            <a:pPr marL="457200" lvl="0" indent="-317500" rtl="0">
              <a:lnSpc>
                <a:spcPct val="115000"/>
              </a:lnSpc>
              <a:spcBef>
                <a:spcPts val="0"/>
              </a:spcBef>
              <a:buSzPct val="100000"/>
            </a:pPr>
            <a:r>
              <a:rPr lang="en" sz="1400"/>
              <a:t>Let other drivers view information about all ambulance drivers.</a:t>
            </a:r>
          </a:p>
          <a:p>
            <a:pPr marL="457200" lvl="0" indent="-317500" rtl="0">
              <a:lnSpc>
                <a:spcPct val="115000"/>
              </a:lnSpc>
              <a:spcBef>
                <a:spcPts val="0"/>
              </a:spcBef>
              <a:buSzPct val="100000"/>
            </a:pPr>
            <a:r>
              <a:rPr lang="en" sz="1400"/>
              <a:t>Add Google Maps to display driver’s location. </a:t>
            </a:r>
          </a:p>
          <a:p>
            <a:pPr marL="457200" lvl="0" indent="-317500" rtl="0">
              <a:lnSpc>
                <a:spcPct val="115000"/>
              </a:lnSpc>
              <a:spcBef>
                <a:spcPts val="0"/>
              </a:spcBef>
              <a:buSzPct val="100000"/>
            </a:pPr>
            <a:r>
              <a:rPr lang="en" sz="1400"/>
              <a:t>Implement iOS version of the app. </a:t>
            </a:r>
          </a:p>
          <a:p>
            <a:pPr lvl="0" rtl="0">
              <a:lnSpc>
                <a:spcPct val="115000"/>
              </a:lnSpc>
              <a:spcBef>
                <a:spcPts val="0"/>
              </a:spcBef>
              <a:buNone/>
            </a:pPr>
            <a:endParaRPr sz="1400"/>
          </a:p>
        </p:txBody>
      </p:sp>
      <p:pic>
        <p:nvPicPr>
          <p:cNvPr id="251" name="Shape 251" descr="제목 없음.png"/>
          <p:cNvPicPr preferRelativeResize="0"/>
          <p:nvPr/>
        </p:nvPicPr>
        <p:blipFill>
          <a:blip r:embed="rId3">
            <a:alphaModFix/>
          </a:blip>
          <a:stretch>
            <a:fillRect/>
          </a:stretch>
        </p:blipFill>
        <p:spPr>
          <a:xfrm>
            <a:off x="0" y="0"/>
            <a:ext cx="1088499" cy="6185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555600"/>
            <a:ext cx="7987200" cy="755700"/>
          </a:xfrm>
          <a:prstGeom prst="rect">
            <a:avLst/>
          </a:prstGeom>
        </p:spPr>
        <p:txBody>
          <a:bodyPr lIns="91425" tIns="91425" rIns="91425" bIns="91425" anchor="b" anchorCtr="0">
            <a:noAutofit/>
          </a:bodyPr>
          <a:lstStyle/>
          <a:p>
            <a:pPr lvl="0">
              <a:spcBef>
                <a:spcPts val="0"/>
              </a:spcBef>
              <a:buNone/>
            </a:pPr>
            <a:r>
              <a:rPr lang="en" sz="3600"/>
              <a:t>Ambulance Web Application Subteam </a:t>
            </a:r>
          </a:p>
        </p:txBody>
      </p:sp>
      <p:sp>
        <p:nvSpPr>
          <p:cNvPr id="257" name="Shape 257"/>
          <p:cNvSpPr txBox="1">
            <a:spLocks noGrp="1"/>
          </p:cNvSpPr>
          <p:nvPr>
            <p:ph type="body" idx="1"/>
          </p:nvPr>
        </p:nvSpPr>
        <p:spPr>
          <a:xfrm>
            <a:off x="311700" y="1389600"/>
            <a:ext cx="2808000" cy="3179400"/>
          </a:xfrm>
          <a:prstGeom prst="rect">
            <a:avLst/>
          </a:prstGeom>
        </p:spPr>
        <p:txBody>
          <a:bodyPr lIns="91425" tIns="91425" rIns="91425" bIns="91425" anchor="t" anchorCtr="0">
            <a:noAutofit/>
          </a:bodyPr>
          <a:lstStyle/>
          <a:p>
            <a:pPr lvl="0" rtl="0">
              <a:spcBef>
                <a:spcPts val="0"/>
              </a:spcBef>
              <a:buNone/>
            </a:pPr>
            <a:r>
              <a:rPr lang="en" sz="1800"/>
              <a:t>Objective: Create a unified platform for ambulance response teams to view and update ambulance information in real-time.</a:t>
            </a:r>
          </a:p>
        </p:txBody>
      </p:sp>
      <p:pic>
        <p:nvPicPr>
          <p:cNvPr id="258" name="Shape 258" descr="제목 없음.png"/>
          <p:cNvPicPr preferRelativeResize="0"/>
          <p:nvPr/>
        </p:nvPicPr>
        <p:blipFill>
          <a:blip r:embed="rId3">
            <a:alphaModFix/>
          </a:blip>
          <a:stretch>
            <a:fillRect/>
          </a:stretch>
        </p:blipFill>
        <p:spPr>
          <a:xfrm>
            <a:off x="0" y="0"/>
            <a:ext cx="1088499" cy="618574"/>
          </a:xfrm>
          <a:prstGeom prst="rect">
            <a:avLst/>
          </a:prstGeom>
          <a:noFill/>
          <a:ln>
            <a:noFill/>
          </a:ln>
        </p:spPr>
      </p:pic>
      <p:pic>
        <p:nvPicPr>
          <p:cNvPr id="259" name="Shape 259" descr="15310887_1522844681064096_50841227_o.png"/>
          <p:cNvPicPr preferRelativeResize="0"/>
          <p:nvPr/>
        </p:nvPicPr>
        <p:blipFill>
          <a:blip r:embed="rId4">
            <a:alphaModFix/>
          </a:blip>
          <a:stretch>
            <a:fillRect/>
          </a:stretch>
        </p:blipFill>
        <p:spPr>
          <a:xfrm>
            <a:off x="3233375" y="1304825"/>
            <a:ext cx="5758225" cy="3485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618575"/>
            <a:ext cx="8520600" cy="707400"/>
          </a:xfrm>
          <a:prstGeom prst="rect">
            <a:avLst/>
          </a:prstGeom>
        </p:spPr>
        <p:txBody>
          <a:bodyPr lIns="91425" tIns="91425" rIns="91425" bIns="91425" anchor="t" anchorCtr="0">
            <a:noAutofit/>
          </a:bodyPr>
          <a:lstStyle/>
          <a:p>
            <a:pPr lvl="0">
              <a:spcBef>
                <a:spcPts val="0"/>
              </a:spcBef>
              <a:buNone/>
            </a:pPr>
            <a:r>
              <a:rPr lang="en"/>
              <a:t>Ambulance Web Application: Features</a:t>
            </a:r>
          </a:p>
        </p:txBody>
      </p:sp>
      <p:sp>
        <p:nvSpPr>
          <p:cNvPr id="265" name="Shape 265"/>
          <p:cNvSpPr txBox="1">
            <a:spLocks noGrp="1"/>
          </p:cNvSpPr>
          <p:nvPr>
            <p:ph type="body" idx="1"/>
          </p:nvPr>
        </p:nvSpPr>
        <p:spPr>
          <a:xfrm>
            <a:off x="311700" y="1425875"/>
            <a:ext cx="8520600" cy="3302700"/>
          </a:xfrm>
          <a:prstGeom prst="rect">
            <a:avLst/>
          </a:prstGeom>
        </p:spPr>
        <p:txBody>
          <a:bodyPr lIns="91425" tIns="91425" rIns="91425" bIns="91425" anchor="t" anchorCtr="0">
            <a:noAutofit/>
          </a:bodyPr>
          <a:lstStyle/>
          <a:p>
            <a:pPr marL="457200" lvl="0" indent="-228600" rtl="0">
              <a:spcBef>
                <a:spcPts val="0"/>
              </a:spcBef>
            </a:pPr>
            <a:r>
              <a:rPr lang="en"/>
              <a:t>Interactive map with real-time ambulance locations</a:t>
            </a:r>
          </a:p>
          <a:p>
            <a:pPr marL="457200" lvl="0" indent="-228600" rtl="0">
              <a:spcBef>
                <a:spcPts val="0"/>
              </a:spcBef>
            </a:pPr>
            <a:r>
              <a:rPr lang="en"/>
              <a:t>Database containing ambulance information (location, status, reporter, plate number)</a:t>
            </a:r>
          </a:p>
          <a:p>
            <a:pPr marL="457200" lvl="0" indent="-228600" rtl="0">
              <a:spcBef>
                <a:spcPts val="0"/>
              </a:spcBef>
            </a:pPr>
            <a:r>
              <a:rPr lang="en"/>
              <a:t>Ability to add ambulances</a:t>
            </a:r>
          </a:p>
          <a:p>
            <a:pPr marL="457200" lvl="0" indent="-228600" rtl="0">
              <a:spcBef>
                <a:spcPts val="0"/>
              </a:spcBef>
            </a:pPr>
            <a:r>
              <a:rPr lang="en"/>
              <a:t>Ability to add reporters</a:t>
            </a:r>
          </a:p>
          <a:p>
            <a:pPr marL="457200" lvl="0" indent="-228600" rtl="0">
              <a:spcBef>
                <a:spcPts val="0"/>
              </a:spcBef>
            </a:pPr>
            <a:r>
              <a:rPr lang="en"/>
              <a:t>Request handling to update ambulance information remotely</a:t>
            </a:r>
          </a:p>
          <a:p>
            <a:pPr marL="457200" lvl="0" indent="-228600" rtl="0">
              <a:spcBef>
                <a:spcPts val="0"/>
              </a:spcBef>
            </a:pPr>
            <a:r>
              <a:rPr lang="en"/>
              <a:t>Secure access of ambulance information</a:t>
            </a:r>
          </a:p>
        </p:txBody>
      </p:sp>
      <p:pic>
        <p:nvPicPr>
          <p:cNvPr id="266" name="Shape 266" descr="제목 없음.png"/>
          <p:cNvPicPr preferRelativeResize="0"/>
          <p:nvPr/>
        </p:nvPicPr>
        <p:blipFill>
          <a:blip r:embed="rId3">
            <a:alphaModFix/>
          </a:blip>
          <a:stretch>
            <a:fillRect/>
          </a:stretch>
        </p:blipFill>
        <p:spPr>
          <a:xfrm>
            <a:off x="0" y="0"/>
            <a:ext cx="1088499" cy="6185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Shape 271" descr="제목 없음.png"/>
          <p:cNvPicPr preferRelativeResize="0"/>
          <p:nvPr/>
        </p:nvPicPr>
        <p:blipFill>
          <a:blip r:embed="rId3">
            <a:alphaModFix/>
          </a:blip>
          <a:stretch>
            <a:fillRect/>
          </a:stretch>
        </p:blipFill>
        <p:spPr>
          <a:xfrm>
            <a:off x="0" y="0"/>
            <a:ext cx="1088499" cy="618574"/>
          </a:xfrm>
          <a:prstGeom prst="rect">
            <a:avLst/>
          </a:prstGeom>
          <a:noFill/>
          <a:ln>
            <a:noFill/>
          </a:ln>
        </p:spPr>
      </p:pic>
      <p:sp>
        <p:nvSpPr>
          <p:cNvPr id="272" name="Shape 272"/>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rtl="0">
              <a:spcBef>
                <a:spcPts val="0"/>
              </a:spcBef>
              <a:buNone/>
            </a:pPr>
            <a:r>
              <a:rPr lang="en"/>
              <a:t>Ambulance Web App: Keeping Track</a:t>
            </a:r>
          </a:p>
        </p:txBody>
      </p:sp>
      <p:sp>
        <p:nvSpPr>
          <p:cNvPr id="273" name="Shape 273"/>
          <p:cNvSpPr txBox="1">
            <a:spLocks noGrp="1"/>
          </p:cNvSpPr>
          <p:nvPr>
            <p:ph type="body" idx="1"/>
          </p:nvPr>
        </p:nvSpPr>
        <p:spPr>
          <a:xfrm>
            <a:off x="311700" y="1266175"/>
            <a:ext cx="2770200" cy="3302700"/>
          </a:xfrm>
          <a:prstGeom prst="rect">
            <a:avLst/>
          </a:prstGeom>
        </p:spPr>
        <p:txBody>
          <a:bodyPr lIns="91425" tIns="91425" rIns="91425" bIns="91425" anchor="t" anchorCtr="0">
            <a:noAutofit/>
          </a:bodyPr>
          <a:lstStyle/>
          <a:p>
            <a:pPr marL="457200" lvl="0" indent="-381000" rtl="0">
              <a:spcBef>
                <a:spcPts val="0"/>
              </a:spcBef>
              <a:buSzPct val="100000"/>
            </a:pPr>
            <a:r>
              <a:rPr lang="en" sz="2400"/>
              <a:t>A table for reporters</a:t>
            </a:r>
          </a:p>
          <a:p>
            <a:pPr marL="457200" lvl="0" indent="-381000" rtl="0">
              <a:spcBef>
                <a:spcPts val="0"/>
              </a:spcBef>
              <a:buSzPct val="100000"/>
            </a:pPr>
            <a:r>
              <a:rPr lang="en" sz="2400"/>
              <a:t>A table for ambulances</a:t>
            </a:r>
          </a:p>
        </p:txBody>
      </p:sp>
      <p:sp>
        <p:nvSpPr>
          <p:cNvPr id="274" name="Shape 274"/>
          <p:cNvSpPr txBox="1">
            <a:spLocks noGrp="1"/>
          </p:cNvSpPr>
          <p:nvPr>
            <p:ph type="body" idx="4294967295"/>
          </p:nvPr>
        </p:nvSpPr>
        <p:spPr>
          <a:xfrm>
            <a:off x="4832400" y="1266175"/>
            <a:ext cx="3999900" cy="3302700"/>
          </a:xfrm>
          <a:prstGeom prst="rect">
            <a:avLst/>
          </a:prstGeom>
        </p:spPr>
        <p:txBody>
          <a:bodyPr lIns="91425" tIns="91425" rIns="91425" bIns="91425" anchor="t" anchorCtr="0">
            <a:noAutofit/>
          </a:bodyPr>
          <a:lstStyle/>
          <a:p>
            <a:pPr lvl="0" rtl="0">
              <a:spcBef>
                <a:spcPts val="0"/>
              </a:spcBef>
              <a:buNone/>
            </a:pPr>
            <a:endParaRPr/>
          </a:p>
        </p:txBody>
      </p:sp>
      <p:pic>
        <p:nvPicPr>
          <p:cNvPr id="275" name="Shape 275" descr="Pres_Tables.JPG"/>
          <p:cNvPicPr preferRelativeResize="0"/>
          <p:nvPr/>
        </p:nvPicPr>
        <p:blipFill>
          <a:blip r:embed="rId4">
            <a:alphaModFix/>
          </a:blip>
          <a:stretch>
            <a:fillRect/>
          </a:stretch>
        </p:blipFill>
        <p:spPr>
          <a:xfrm>
            <a:off x="3232125" y="1294824"/>
            <a:ext cx="5701499" cy="3302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311700" y="618575"/>
            <a:ext cx="8520600" cy="707400"/>
          </a:xfrm>
          <a:prstGeom prst="rect">
            <a:avLst/>
          </a:prstGeom>
        </p:spPr>
        <p:txBody>
          <a:bodyPr lIns="91425" tIns="91425" rIns="91425" bIns="91425" anchor="t" anchorCtr="0">
            <a:noAutofit/>
          </a:bodyPr>
          <a:lstStyle/>
          <a:p>
            <a:pPr lvl="0">
              <a:spcBef>
                <a:spcPts val="0"/>
              </a:spcBef>
              <a:buNone/>
            </a:pPr>
            <a:r>
              <a:rPr lang="en"/>
              <a:t>Ambulance Web App: Talking to Other Devices</a:t>
            </a:r>
          </a:p>
        </p:txBody>
      </p:sp>
      <p:sp>
        <p:nvSpPr>
          <p:cNvPr id="281" name="Shape 281"/>
          <p:cNvSpPr txBox="1">
            <a:spLocks noGrp="1"/>
          </p:cNvSpPr>
          <p:nvPr>
            <p:ph type="body" idx="1"/>
          </p:nvPr>
        </p:nvSpPr>
        <p:spPr>
          <a:xfrm>
            <a:off x="311700" y="1463850"/>
            <a:ext cx="8139000" cy="3302700"/>
          </a:xfrm>
          <a:prstGeom prst="rect">
            <a:avLst/>
          </a:prstGeom>
        </p:spPr>
        <p:txBody>
          <a:bodyPr lIns="91425" tIns="91425" rIns="91425" bIns="91425" anchor="t" anchorCtr="0">
            <a:noAutofit/>
          </a:bodyPr>
          <a:lstStyle/>
          <a:p>
            <a:pPr marL="457200" lvl="0" indent="-381000" rtl="0">
              <a:spcBef>
                <a:spcPts val="0"/>
              </a:spcBef>
              <a:buSzPct val="100000"/>
            </a:pPr>
            <a:r>
              <a:rPr lang="en" sz="2400"/>
              <a:t>Sending information</a:t>
            </a:r>
          </a:p>
          <a:p>
            <a:pPr marL="457200" lvl="0" indent="-381000" rtl="0">
              <a:spcBef>
                <a:spcPts val="0"/>
              </a:spcBef>
              <a:buSzPct val="100000"/>
            </a:pPr>
            <a:r>
              <a:rPr lang="en" sz="2400"/>
              <a:t>Requesting information</a:t>
            </a:r>
          </a:p>
          <a:p>
            <a:pPr marL="457200" lvl="0" indent="-381000" rtl="0">
              <a:spcBef>
                <a:spcPts val="0"/>
              </a:spcBef>
              <a:buSzPct val="100000"/>
            </a:pPr>
            <a:r>
              <a:rPr lang="en" sz="2400"/>
              <a:t>Ensure security</a:t>
            </a:r>
          </a:p>
          <a:p>
            <a:pPr marL="457200" lvl="0" indent="-381000" rtl="0">
              <a:spcBef>
                <a:spcPts val="0"/>
              </a:spcBef>
              <a:buSzPct val="100000"/>
            </a:pPr>
            <a:r>
              <a:rPr lang="en" sz="2400"/>
              <a:t>Example: Requesting Ambulance information</a:t>
            </a:r>
          </a:p>
        </p:txBody>
      </p:sp>
      <p:pic>
        <p:nvPicPr>
          <p:cNvPr id="282" name="Shape 282" descr="제목 없음.png"/>
          <p:cNvPicPr preferRelativeResize="0"/>
          <p:nvPr/>
        </p:nvPicPr>
        <p:blipFill>
          <a:blip r:embed="rId3">
            <a:alphaModFix/>
          </a:blip>
          <a:stretch>
            <a:fillRect/>
          </a:stretch>
        </p:blipFill>
        <p:spPr>
          <a:xfrm>
            <a:off x="0" y="0"/>
            <a:ext cx="1088499" cy="6185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Project Goals</a:t>
            </a:r>
          </a:p>
        </p:txBody>
      </p:sp>
      <p:sp>
        <p:nvSpPr>
          <p:cNvPr id="81" name="Shape 81"/>
          <p:cNvSpPr txBox="1">
            <a:spLocks noGrp="1"/>
          </p:cNvSpPr>
          <p:nvPr>
            <p:ph type="body" idx="1"/>
          </p:nvPr>
        </p:nvSpPr>
        <p:spPr>
          <a:xfrm>
            <a:off x="311700" y="1152425"/>
            <a:ext cx="8520600" cy="3416700"/>
          </a:xfrm>
          <a:prstGeom prst="rect">
            <a:avLst/>
          </a:prstGeom>
        </p:spPr>
        <p:txBody>
          <a:bodyPr lIns="91425" tIns="91425" rIns="91425" bIns="91425" anchor="t" anchorCtr="0">
            <a:noAutofit/>
          </a:bodyPr>
          <a:lstStyle/>
          <a:p>
            <a:pPr marL="457200" lvl="0" indent="-228600" rtl="0">
              <a:lnSpc>
                <a:spcPct val="150000"/>
              </a:lnSpc>
              <a:spcBef>
                <a:spcPts val="0"/>
              </a:spcBef>
            </a:pPr>
            <a:r>
              <a:rPr lang="en"/>
              <a:t>Produce an easy-to-use interface that displays areas most likely to need emergency medical attention based on historic data</a:t>
            </a:r>
          </a:p>
          <a:p>
            <a:pPr marL="457200" lvl="0" indent="-228600" rtl="0">
              <a:lnSpc>
                <a:spcPct val="150000"/>
              </a:lnSpc>
              <a:spcBef>
                <a:spcPts val="0"/>
              </a:spcBef>
            </a:pPr>
            <a:r>
              <a:rPr lang="en"/>
              <a:t>Optimize the ambulance procedure using historic data</a:t>
            </a:r>
          </a:p>
          <a:p>
            <a:pPr marL="457200" lvl="0" indent="-228600" rtl="0">
              <a:lnSpc>
                <a:spcPct val="150000"/>
              </a:lnSpc>
              <a:spcBef>
                <a:spcPts val="0"/>
              </a:spcBef>
            </a:pPr>
            <a:r>
              <a:rPr lang="en"/>
              <a:t>Data storage system so that all Red Cross can access and update the same information for each patient</a:t>
            </a:r>
          </a:p>
        </p:txBody>
      </p:sp>
      <p:pic>
        <p:nvPicPr>
          <p:cNvPr id="82" name="Shape 82" descr="제목 없음.png"/>
          <p:cNvPicPr preferRelativeResize="0"/>
          <p:nvPr/>
        </p:nvPicPr>
        <p:blipFill>
          <a:blip r:embed="rId3">
            <a:alphaModFix/>
          </a:blip>
          <a:stretch>
            <a:fillRect/>
          </a:stretch>
        </p:blipFill>
        <p:spPr>
          <a:xfrm>
            <a:off x="0" y="0"/>
            <a:ext cx="1088499" cy="6185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311700" y="618575"/>
            <a:ext cx="8520600" cy="707400"/>
          </a:xfrm>
          <a:prstGeom prst="rect">
            <a:avLst/>
          </a:prstGeom>
        </p:spPr>
        <p:txBody>
          <a:bodyPr lIns="91425" tIns="91425" rIns="91425" bIns="91425" anchor="t" anchorCtr="0">
            <a:noAutofit/>
          </a:bodyPr>
          <a:lstStyle/>
          <a:p>
            <a:pPr lvl="0">
              <a:spcBef>
                <a:spcPts val="0"/>
              </a:spcBef>
              <a:buNone/>
            </a:pPr>
            <a:r>
              <a:rPr lang="en"/>
              <a:t>Ambulance Web App: HTTP Requests</a:t>
            </a:r>
          </a:p>
        </p:txBody>
      </p:sp>
      <p:sp>
        <p:nvSpPr>
          <p:cNvPr id="288" name="Shape 288"/>
          <p:cNvSpPr txBox="1">
            <a:spLocks noGrp="1"/>
          </p:cNvSpPr>
          <p:nvPr>
            <p:ph type="body" idx="1"/>
          </p:nvPr>
        </p:nvSpPr>
        <p:spPr>
          <a:xfrm>
            <a:off x="311700" y="1395475"/>
            <a:ext cx="8520600" cy="3302700"/>
          </a:xfrm>
          <a:prstGeom prst="rect">
            <a:avLst/>
          </a:prstGeom>
        </p:spPr>
        <p:txBody>
          <a:bodyPr lIns="91425" tIns="91425" rIns="91425" bIns="91425" anchor="t" anchorCtr="0">
            <a:noAutofit/>
          </a:bodyPr>
          <a:lstStyle/>
          <a:p>
            <a:pPr lvl="0" algn="ctr" rtl="0">
              <a:spcBef>
                <a:spcPts val="0"/>
              </a:spcBef>
              <a:buNone/>
            </a:pPr>
            <a:r>
              <a:rPr lang="en" sz="2400"/>
              <a:t>“</a:t>
            </a:r>
            <a:r>
              <a:rPr lang="en" sz="2400" u="sng">
                <a:solidFill>
                  <a:srgbClr val="FF0000"/>
                </a:solidFill>
                <a:hlinkClick r:id="rId3"/>
              </a:rPr>
              <a:t>https://cruzroja.ucsd.edu/ambulances</a:t>
            </a:r>
            <a:r>
              <a:rPr lang="en" sz="2400" u="sng">
                <a:solidFill>
                  <a:srgbClr val="0000FF"/>
                </a:solidFill>
                <a:hlinkClick r:id="rId3"/>
              </a:rPr>
              <a:t>/info/123456</a:t>
            </a:r>
            <a:r>
              <a:rPr lang="en" sz="2400"/>
              <a:t>”</a:t>
            </a:r>
          </a:p>
          <a:p>
            <a:pPr marL="457200" lvl="0" indent="-381000" rtl="0">
              <a:spcBef>
                <a:spcPts val="0"/>
              </a:spcBef>
              <a:buSzPct val="100000"/>
            </a:pPr>
            <a:r>
              <a:rPr lang="en" sz="2400"/>
              <a:t>A destination (general)</a:t>
            </a:r>
          </a:p>
          <a:p>
            <a:pPr lvl="0" algn="ctr" rtl="0">
              <a:spcBef>
                <a:spcPts val="0"/>
              </a:spcBef>
              <a:buNone/>
            </a:pPr>
            <a:r>
              <a:rPr lang="en" sz="2400"/>
              <a:t>“</a:t>
            </a:r>
            <a:r>
              <a:rPr lang="en" sz="2400">
                <a:solidFill>
                  <a:srgbClr val="FF0000"/>
                </a:solidFill>
              </a:rPr>
              <a:t>https://cruzroja.ucsd.edu/ambulances</a:t>
            </a:r>
            <a:r>
              <a:rPr lang="en" sz="2400"/>
              <a:t>”</a:t>
            </a:r>
          </a:p>
          <a:p>
            <a:pPr marL="457200" lvl="0" indent="-381000" rtl="0">
              <a:spcBef>
                <a:spcPts val="0"/>
              </a:spcBef>
              <a:buSzPct val="100000"/>
            </a:pPr>
            <a:r>
              <a:rPr lang="en" sz="2400"/>
              <a:t>A command (unique)</a:t>
            </a:r>
          </a:p>
          <a:p>
            <a:pPr lvl="0" algn="ctr" rtl="0">
              <a:spcBef>
                <a:spcPts val="0"/>
              </a:spcBef>
              <a:buNone/>
            </a:pPr>
            <a:r>
              <a:rPr lang="en" sz="2400"/>
              <a:t>“</a:t>
            </a:r>
            <a:r>
              <a:rPr lang="en" sz="2400">
                <a:solidFill>
                  <a:srgbClr val="0000FF"/>
                </a:solidFill>
              </a:rPr>
              <a:t>/info/123456</a:t>
            </a:r>
            <a:r>
              <a:rPr lang="en" sz="2400"/>
              <a:t>”</a:t>
            </a:r>
          </a:p>
          <a:p>
            <a:pPr lvl="0" algn="ctr" rtl="0">
              <a:spcBef>
                <a:spcPts val="0"/>
              </a:spcBef>
              <a:buNone/>
            </a:pPr>
            <a:endParaRPr sz="2400"/>
          </a:p>
          <a:p>
            <a:pPr lvl="0" algn="ctr" rtl="0">
              <a:spcBef>
                <a:spcPts val="0"/>
              </a:spcBef>
              <a:buNone/>
            </a:pPr>
            <a:endParaRPr sz="2400"/>
          </a:p>
        </p:txBody>
      </p:sp>
      <p:pic>
        <p:nvPicPr>
          <p:cNvPr id="289" name="Shape 289" descr="제목 없음.png"/>
          <p:cNvPicPr preferRelativeResize="0"/>
          <p:nvPr/>
        </p:nvPicPr>
        <p:blipFill>
          <a:blip r:embed="rId4">
            <a:alphaModFix/>
          </a:blip>
          <a:stretch>
            <a:fillRect/>
          </a:stretch>
        </p:blipFill>
        <p:spPr>
          <a:xfrm>
            <a:off x="0" y="0"/>
            <a:ext cx="1088499" cy="6185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Shape 294" descr="제목 없음.png"/>
          <p:cNvPicPr preferRelativeResize="0"/>
          <p:nvPr/>
        </p:nvPicPr>
        <p:blipFill>
          <a:blip r:embed="rId3">
            <a:alphaModFix/>
          </a:blip>
          <a:stretch>
            <a:fillRect/>
          </a:stretch>
        </p:blipFill>
        <p:spPr>
          <a:xfrm>
            <a:off x="0" y="0"/>
            <a:ext cx="1088499" cy="618574"/>
          </a:xfrm>
          <a:prstGeom prst="rect">
            <a:avLst/>
          </a:prstGeom>
          <a:noFill/>
          <a:ln>
            <a:noFill/>
          </a:ln>
        </p:spPr>
      </p:pic>
      <p:sp>
        <p:nvSpPr>
          <p:cNvPr id="295" name="Shape 295"/>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rtl="0">
              <a:spcBef>
                <a:spcPts val="0"/>
              </a:spcBef>
              <a:buNone/>
            </a:pPr>
            <a:r>
              <a:rPr lang="en"/>
              <a:t>Ambulance Web App: HTTP Requests</a:t>
            </a:r>
          </a:p>
        </p:txBody>
      </p:sp>
      <p:sp>
        <p:nvSpPr>
          <p:cNvPr id="296" name="Shape 296"/>
          <p:cNvSpPr txBox="1">
            <a:spLocks noGrp="1"/>
          </p:cNvSpPr>
          <p:nvPr>
            <p:ph type="body" idx="1"/>
          </p:nvPr>
        </p:nvSpPr>
        <p:spPr>
          <a:xfrm>
            <a:off x="311700" y="1266175"/>
            <a:ext cx="3485400" cy="3302700"/>
          </a:xfrm>
          <a:prstGeom prst="rect">
            <a:avLst/>
          </a:prstGeom>
        </p:spPr>
        <p:txBody>
          <a:bodyPr lIns="91425" tIns="91425" rIns="91425" bIns="91425" anchor="t" anchorCtr="0">
            <a:noAutofit/>
          </a:bodyPr>
          <a:lstStyle/>
          <a:p>
            <a:pPr marL="457200" lvl="0" indent="-381000" rtl="0">
              <a:spcBef>
                <a:spcPts val="0"/>
              </a:spcBef>
              <a:buSzPct val="100000"/>
            </a:pPr>
            <a:r>
              <a:rPr lang="en" sz="2400"/>
              <a:t>The project will figure out what to do with the URL and give the appropriate response </a:t>
            </a:r>
          </a:p>
          <a:p>
            <a:pPr lvl="0" rtl="0">
              <a:spcBef>
                <a:spcPts val="0"/>
              </a:spcBef>
              <a:buNone/>
            </a:pPr>
            <a:endParaRPr/>
          </a:p>
        </p:txBody>
      </p:sp>
      <p:sp>
        <p:nvSpPr>
          <p:cNvPr id="297" name="Shape 297"/>
          <p:cNvSpPr txBox="1">
            <a:spLocks noGrp="1"/>
          </p:cNvSpPr>
          <p:nvPr>
            <p:ph type="body" idx="4294967295"/>
          </p:nvPr>
        </p:nvSpPr>
        <p:spPr>
          <a:xfrm>
            <a:off x="311700" y="4436100"/>
            <a:ext cx="8406600" cy="707400"/>
          </a:xfrm>
          <a:prstGeom prst="rect">
            <a:avLst/>
          </a:prstGeom>
        </p:spPr>
        <p:txBody>
          <a:bodyPr lIns="91425" tIns="91425" rIns="91425" bIns="91425" anchor="t" anchorCtr="0">
            <a:noAutofit/>
          </a:bodyPr>
          <a:lstStyle/>
          <a:p>
            <a:pPr lvl="0" algn="ctr" rtl="0">
              <a:spcBef>
                <a:spcPts val="0"/>
              </a:spcBef>
              <a:buNone/>
            </a:pPr>
            <a:r>
              <a:rPr lang="en" sz="2400" u="sng">
                <a:solidFill>
                  <a:srgbClr val="FF0000"/>
                </a:solidFill>
                <a:hlinkClick r:id="rId4"/>
              </a:rPr>
              <a:t>https://cruzroja.ucsd.edu/ambulances</a:t>
            </a:r>
            <a:r>
              <a:rPr lang="en" sz="2400" u="sng">
                <a:solidFill>
                  <a:srgbClr val="0000FF"/>
                </a:solidFill>
                <a:hlinkClick r:id="rId4"/>
              </a:rPr>
              <a:t>/info/123456</a:t>
            </a:r>
          </a:p>
          <a:p>
            <a:pPr lvl="0" rtl="0">
              <a:spcBef>
                <a:spcPts val="0"/>
              </a:spcBef>
              <a:buNone/>
            </a:pPr>
            <a:endParaRPr sz="2400"/>
          </a:p>
        </p:txBody>
      </p:sp>
      <p:pic>
        <p:nvPicPr>
          <p:cNvPr id="298" name="Shape 298" descr="Pres_urls.JPG"/>
          <p:cNvPicPr preferRelativeResize="0"/>
          <p:nvPr/>
        </p:nvPicPr>
        <p:blipFill>
          <a:blip r:embed="rId5">
            <a:alphaModFix/>
          </a:blip>
          <a:stretch>
            <a:fillRect/>
          </a:stretch>
        </p:blipFill>
        <p:spPr>
          <a:xfrm>
            <a:off x="3949500" y="1304825"/>
            <a:ext cx="4901654" cy="29788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Shape 303" descr="제목 없음.png"/>
          <p:cNvPicPr preferRelativeResize="0"/>
          <p:nvPr/>
        </p:nvPicPr>
        <p:blipFill>
          <a:blip r:embed="rId3">
            <a:alphaModFix/>
          </a:blip>
          <a:stretch>
            <a:fillRect/>
          </a:stretch>
        </p:blipFill>
        <p:spPr>
          <a:xfrm>
            <a:off x="0" y="0"/>
            <a:ext cx="1088499" cy="618574"/>
          </a:xfrm>
          <a:prstGeom prst="rect">
            <a:avLst/>
          </a:prstGeom>
          <a:noFill/>
          <a:ln>
            <a:noFill/>
          </a:ln>
        </p:spPr>
      </p:pic>
      <p:sp>
        <p:nvSpPr>
          <p:cNvPr id="304" name="Shape 304"/>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rtl="0">
              <a:spcBef>
                <a:spcPts val="0"/>
              </a:spcBef>
              <a:buNone/>
            </a:pPr>
            <a:r>
              <a:rPr lang="en"/>
              <a:t>Ambulance Web App: HTTP Requests</a:t>
            </a:r>
          </a:p>
        </p:txBody>
      </p:sp>
      <p:sp>
        <p:nvSpPr>
          <p:cNvPr id="305" name="Shape 305"/>
          <p:cNvSpPr txBox="1">
            <a:spLocks noGrp="1"/>
          </p:cNvSpPr>
          <p:nvPr>
            <p:ph type="body" idx="1"/>
          </p:nvPr>
        </p:nvSpPr>
        <p:spPr>
          <a:xfrm>
            <a:off x="311700" y="1266175"/>
            <a:ext cx="3525900" cy="3302700"/>
          </a:xfrm>
          <a:prstGeom prst="rect">
            <a:avLst/>
          </a:prstGeom>
        </p:spPr>
        <p:txBody>
          <a:bodyPr lIns="91425" tIns="91425" rIns="91425" bIns="91425" anchor="t" anchorCtr="0">
            <a:noAutofit/>
          </a:bodyPr>
          <a:lstStyle/>
          <a:p>
            <a:pPr marL="457200" lvl="0" indent="-381000" rtl="0">
              <a:spcBef>
                <a:spcPts val="0"/>
              </a:spcBef>
              <a:buSzPct val="100000"/>
            </a:pPr>
            <a:r>
              <a:rPr lang="en" sz="2400"/>
              <a:t>The “info” view will find the right ambulance, build a json object, and then display it</a:t>
            </a:r>
          </a:p>
        </p:txBody>
      </p:sp>
      <p:pic>
        <p:nvPicPr>
          <p:cNvPr id="306" name="Shape 306" descr="Pres_view.JPG"/>
          <p:cNvPicPr preferRelativeResize="0"/>
          <p:nvPr/>
        </p:nvPicPr>
        <p:blipFill>
          <a:blip r:embed="rId4">
            <a:alphaModFix/>
          </a:blip>
          <a:stretch>
            <a:fillRect/>
          </a:stretch>
        </p:blipFill>
        <p:spPr>
          <a:xfrm>
            <a:off x="3837575" y="1152425"/>
            <a:ext cx="5145149" cy="3185375"/>
          </a:xfrm>
          <a:prstGeom prst="rect">
            <a:avLst/>
          </a:prstGeom>
          <a:noFill/>
          <a:ln>
            <a:noFill/>
          </a:ln>
        </p:spPr>
      </p:pic>
      <p:sp>
        <p:nvSpPr>
          <p:cNvPr id="307" name="Shape 307"/>
          <p:cNvSpPr txBox="1">
            <a:spLocks noGrp="1"/>
          </p:cNvSpPr>
          <p:nvPr>
            <p:ph type="body" idx="4294967295"/>
          </p:nvPr>
        </p:nvSpPr>
        <p:spPr>
          <a:xfrm>
            <a:off x="311700" y="4337800"/>
            <a:ext cx="8406600" cy="805800"/>
          </a:xfrm>
          <a:prstGeom prst="rect">
            <a:avLst/>
          </a:prstGeom>
        </p:spPr>
        <p:txBody>
          <a:bodyPr lIns="91425" tIns="91425" rIns="91425" bIns="91425" anchor="t" anchorCtr="0">
            <a:noAutofit/>
          </a:bodyPr>
          <a:lstStyle/>
          <a:p>
            <a:pPr lvl="0" algn="ctr" rtl="0">
              <a:spcBef>
                <a:spcPts val="0"/>
              </a:spcBef>
              <a:buNone/>
            </a:pPr>
            <a:r>
              <a:rPr lang="en" sz="2400" u="sng">
                <a:solidFill>
                  <a:srgbClr val="FF0000"/>
                </a:solidFill>
                <a:hlinkClick r:id="rId5"/>
              </a:rPr>
              <a:t>https://cruzroja.ucsd.edu/ambulances</a:t>
            </a:r>
            <a:r>
              <a:rPr lang="en" sz="2400" u="sng">
                <a:solidFill>
                  <a:srgbClr val="0000FF"/>
                </a:solidFill>
                <a:hlinkClick r:id="rId5"/>
              </a:rPr>
              <a:t>/info/123456</a:t>
            </a:r>
          </a:p>
          <a:p>
            <a:pPr lvl="0" algn="ctr" rtl="0">
              <a:spcBef>
                <a:spcPts val="0"/>
              </a:spcBef>
              <a:buNone/>
            </a:pP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descr="제목 없음.png"/>
          <p:cNvPicPr preferRelativeResize="0"/>
          <p:nvPr/>
        </p:nvPicPr>
        <p:blipFill>
          <a:blip r:embed="rId3">
            <a:alphaModFix/>
          </a:blip>
          <a:stretch>
            <a:fillRect/>
          </a:stretch>
        </p:blipFill>
        <p:spPr>
          <a:xfrm>
            <a:off x="0" y="0"/>
            <a:ext cx="1088499" cy="618574"/>
          </a:xfrm>
          <a:prstGeom prst="rect">
            <a:avLst/>
          </a:prstGeom>
          <a:noFill/>
          <a:ln>
            <a:noFill/>
          </a:ln>
        </p:spPr>
      </p:pic>
      <p:sp>
        <p:nvSpPr>
          <p:cNvPr id="313" name="Shape 313"/>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rtl="0">
              <a:spcBef>
                <a:spcPts val="0"/>
              </a:spcBef>
              <a:buNone/>
            </a:pPr>
            <a:r>
              <a:rPr lang="en"/>
              <a:t>Ambulance Web App: HTTP Requests</a:t>
            </a:r>
          </a:p>
        </p:txBody>
      </p:sp>
      <p:sp>
        <p:nvSpPr>
          <p:cNvPr id="314" name="Shape 314"/>
          <p:cNvSpPr txBox="1">
            <a:spLocks noGrp="1"/>
          </p:cNvSpPr>
          <p:nvPr>
            <p:ph type="body" idx="1"/>
          </p:nvPr>
        </p:nvSpPr>
        <p:spPr>
          <a:xfrm>
            <a:off x="311700" y="1198700"/>
            <a:ext cx="8082900" cy="1755300"/>
          </a:xfrm>
          <a:prstGeom prst="rect">
            <a:avLst/>
          </a:prstGeom>
        </p:spPr>
        <p:txBody>
          <a:bodyPr lIns="91425" tIns="91425" rIns="91425" bIns="91425" anchor="t" anchorCtr="0">
            <a:noAutofit/>
          </a:bodyPr>
          <a:lstStyle/>
          <a:p>
            <a:pPr marL="457200" lvl="0" indent="-381000" rtl="0">
              <a:spcBef>
                <a:spcPts val="0"/>
              </a:spcBef>
              <a:buSzPct val="100000"/>
            </a:pPr>
            <a:r>
              <a:rPr lang="en" sz="2400"/>
              <a:t>The “info” view will find the right ambulance, build a json object, and then display it</a:t>
            </a:r>
          </a:p>
        </p:txBody>
      </p:sp>
      <p:sp>
        <p:nvSpPr>
          <p:cNvPr id="315" name="Shape 315"/>
          <p:cNvSpPr txBox="1">
            <a:spLocks noGrp="1"/>
          </p:cNvSpPr>
          <p:nvPr>
            <p:ph type="body" idx="4294967295"/>
          </p:nvPr>
        </p:nvSpPr>
        <p:spPr>
          <a:xfrm>
            <a:off x="311700" y="4337800"/>
            <a:ext cx="8406600" cy="805800"/>
          </a:xfrm>
          <a:prstGeom prst="rect">
            <a:avLst/>
          </a:prstGeom>
        </p:spPr>
        <p:txBody>
          <a:bodyPr lIns="91425" tIns="91425" rIns="91425" bIns="91425" anchor="t" anchorCtr="0">
            <a:noAutofit/>
          </a:bodyPr>
          <a:lstStyle/>
          <a:p>
            <a:pPr lvl="0" algn="ctr" rtl="0">
              <a:spcBef>
                <a:spcPts val="0"/>
              </a:spcBef>
              <a:buNone/>
            </a:pPr>
            <a:r>
              <a:rPr lang="en" sz="2400" u="sng">
                <a:solidFill>
                  <a:srgbClr val="FF0000"/>
                </a:solidFill>
                <a:hlinkClick r:id="rId4"/>
              </a:rPr>
              <a:t>https://cruzroja.ucsd.edu/ambulances</a:t>
            </a:r>
            <a:r>
              <a:rPr lang="en" sz="2400" u="sng">
                <a:solidFill>
                  <a:srgbClr val="0000FF"/>
                </a:solidFill>
                <a:hlinkClick r:id="rId4"/>
              </a:rPr>
              <a:t>/info/123456</a:t>
            </a:r>
          </a:p>
          <a:p>
            <a:pPr lvl="0" algn="ctr" rtl="0">
              <a:spcBef>
                <a:spcPts val="0"/>
              </a:spcBef>
              <a:buNone/>
            </a:pPr>
            <a:endParaRPr sz="2400"/>
          </a:p>
        </p:txBody>
      </p:sp>
      <p:pic>
        <p:nvPicPr>
          <p:cNvPr id="316" name="Shape 316" descr="Pres_info.JPG"/>
          <p:cNvPicPr preferRelativeResize="0"/>
          <p:nvPr/>
        </p:nvPicPr>
        <p:blipFill>
          <a:blip r:embed="rId5">
            <a:alphaModFix/>
          </a:blip>
          <a:stretch>
            <a:fillRect/>
          </a:stretch>
        </p:blipFill>
        <p:spPr>
          <a:xfrm>
            <a:off x="563450" y="2289375"/>
            <a:ext cx="7964050" cy="1276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311700" y="618575"/>
            <a:ext cx="8520600" cy="707400"/>
          </a:xfrm>
          <a:prstGeom prst="rect">
            <a:avLst/>
          </a:prstGeom>
        </p:spPr>
        <p:txBody>
          <a:bodyPr lIns="91425" tIns="91425" rIns="91425" bIns="91425" anchor="t" anchorCtr="0">
            <a:noAutofit/>
          </a:bodyPr>
          <a:lstStyle/>
          <a:p>
            <a:pPr lvl="0">
              <a:spcBef>
                <a:spcPts val="0"/>
              </a:spcBef>
              <a:buNone/>
            </a:pPr>
            <a:r>
              <a:rPr lang="en"/>
              <a:t>Ambulance Web App: Templates</a:t>
            </a:r>
          </a:p>
        </p:txBody>
      </p:sp>
      <p:sp>
        <p:nvSpPr>
          <p:cNvPr id="322" name="Shape 322"/>
          <p:cNvSpPr txBox="1">
            <a:spLocks noGrp="1"/>
          </p:cNvSpPr>
          <p:nvPr>
            <p:ph type="body" idx="1"/>
          </p:nvPr>
        </p:nvSpPr>
        <p:spPr>
          <a:xfrm>
            <a:off x="311700" y="1418275"/>
            <a:ext cx="7941900" cy="2780100"/>
          </a:xfrm>
          <a:prstGeom prst="rect">
            <a:avLst/>
          </a:prstGeom>
        </p:spPr>
        <p:txBody>
          <a:bodyPr lIns="91425" tIns="91425" rIns="91425" bIns="91425" anchor="t" anchorCtr="0">
            <a:noAutofit/>
          </a:bodyPr>
          <a:lstStyle/>
          <a:p>
            <a:pPr marL="457200" lvl="0" indent="-228600" rtl="0">
              <a:spcBef>
                <a:spcPts val="0"/>
              </a:spcBef>
            </a:pPr>
            <a:r>
              <a:rPr lang="en"/>
              <a:t>Webpage HTML uses Django templates</a:t>
            </a:r>
          </a:p>
          <a:p>
            <a:pPr marL="457200" lvl="0" indent="-228600" rtl="0">
              <a:spcBef>
                <a:spcPts val="0"/>
              </a:spcBef>
            </a:pPr>
            <a:r>
              <a:rPr lang="en"/>
              <a:t>Base template initializes the map as the background and an overlay</a:t>
            </a:r>
          </a:p>
          <a:p>
            <a:pPr marL="457200" lvl="0" indent="-228600" rtl="0">
              <a:spcBef>
                <a:spcPts val="0"/>
              </a:spcBef>
            </a:pPr>
            <a:r>
              <a:rPr lang="en"/>
              <a:t>Additional functionality can easily be implemented by extending the base template</a:t>
            </a:r>
          </a:p>
          <a:p>
            <a:pPr marL="457200" lvl="0" indent="-228600">
              <a:spcBef>
                <a:spcPts val="0"/>
              </a:spcBef>
            </a:pPr>
            <a:r>
              <a:rPr lang="en"/>
              <a:t>Ambulances_list.html adds the ambulance list and markers to the page</a:t>
            </a:r>
          </a:p>
        </p:txBody>
      </p:sp>
      <p:pic>
        <p:nvPicPr>
          <p:cNvPr id="323" name="Shape 323" descr="제목 없음.png"/>
          <p:cNvPicPr preferRelativeResize="0"/>
          <p:nvPr/>
        </p:nvPicPr>
        <p:blipFill>
          <a:blip r:embed="rId3">
            <a:alphaModFix/>
          </a:blip>
          <a:stretch>
            <a:fillRect/>
          </a:stretch>
        </p:blipFill>
        <p:spPr>
          <a:xfrm>
            <a:off x="0" y="0"/>
            <a:ext cx="1088499" cy="6185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618575"/>
            <a:ext cx="8520600" cy="707400"/>
          </a:xfrm>
          <a:prstGeom prst="rect">
            <a:avLst/>
          </a:prstGeom>
        </p:spPr>
        <p:txBody>
          <a:bodyPr lIns="91425" tIns="91425" rIns="91425" bIns="91425" anchor="t" anchorCtr="0">
            <a:noAutofit/>
          </a:bodyPr>
          <a:lstStyle/>
          <a:p>
            <a:pPr lvl="0" rtl="0">
              <a:spcBef>
                <a:spcPts val="0"/>
              </a:spcBef>
              <a:buNone/>
            </a:pPr>
            <a:r>
              <a:rPr lang="en"/>
              <a:t>Ambulance Web App: Templates</a:t>
            </a:r>
          </a:p>
        </p:txBody>
      </p:sp>
      <p:pic>
        <p:nvPicPr>
          <p:cNvPr id="329" name="Shape 329" descr="제목 없음.png"/>
          <p:cNvPicPr preferRelativeResize="0"/>
          <p:nvPr/>
        </p:nvPicPr>
        <p:blipFill>
          <a:blip r:embed="rId3">
            <a:alphaModFix/>
          </a:blip>
          <a:stretch>
            <a:fillRect/>
          </a:stretch>
        </p:blipFill>
        <p:spPr>
          <a:xfrm>
            <a:off x="0" y="0"/>
            <a:ext cx="1088499" cy="618574"/>
          </a:xfrm>
          <a:prstGeom prst="rect">
            <a:avLst/>
          </a:prstGeom>
          <a:noFill/>
          <a:ln>
            <a:noFill/>
          </a:ln>
        </p:spPr>
      </p:pic>
      <p:pic>
        <p:nvPicPr>
          <p:cNvPr id="330" name="Shape 330" descr="Screen Shot 2016-11-30 at 3.05.07 PM.png"/>
          <p:cNvPicPr preferRelativeResize="0"/>
          <p:nvPr/>
        </p:nvPicPr>
        <p:blipFill rotWithShape="1">
          <a:blip r:embed="rId4">
            <a:alphaModFix/>
          </a:blip>
          <a:srcRect r="41667"/>
          <a:stretch/>
        </p:blipFill>
        <p:spPr>
          <a:xfrm>
            <a:off x="4701962" y="2220070"/>
            <a:ext cx="4163524" cy="2613103"/>
          </a:xfrm>
          <a:prstGeom prst="rect">
            <a:avLst/>
          </a:prstGeom>
          <a:noFill/>
          <a:ln>
            <a:noFill/>
          </a:ln>
        </p:spPr>
      </p:pic>
      <p:pic>
        <p:nvPicPr>
          <p:cNvPr id="331" name="Shape 331" descr="Screen Shot 2016-11-30 at 3.04.51 PM.png"/>
          <p:cNvPicPr preferRelativeResize="0"/>
          <p:nvPr/>
        </p:nvPicPr>
        <p:blipFill rotWithShape="1">
          <a:blip r:embed="rId5">
            <a:alphaModFix/>
          </a:blip>
          <a:srcRect r="43598"/>
          <a:stretch/>
        </p:blipFill>
        <p:spPr>
          <a:xfrm>
            <a:off x="418562" y="1883474"/>
            <a:ext cx="3685126" cy="3035025"/>
          </a:xfrm>
          <a:prstGeom prst="rect">
            <a:avLst/>
          </a:prstGeom>
          <a:noFill/>
          <a:ln>
            <a:noFill/>
          </a:ln>
        </p:spPr>
      </p:pic>
      <p:sp>
        <p:nvSpPr>
          <p:cNvPr id="332" name="Shape 332"/>
          <p:cNvSpPr/>
          <p:nvPr/>
        </p:nvSpPr>
        <p:spPr>
          <a:xfrm>
            <a:off x="4700662" y="2221775"/>
            <a:ext cx="4166100" cy="26097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3" name="Shape 333"/>
          <p:cNvSpPr/>
          <p:nvPr/>
        </p:nvSpPr>
        <p:spPr>
          <a:xfrm>
            <a:off x="3270350" y="3198025"/>
            <a:ext cx="1420800" cy="405900"/>
          </a:xfrm>
          <a:prstGeom prst="leftArrow">
            <a:avLst>
              <a:gd name="adj1" fmla="val 50000"/>
              <a:gd name="adj2" fmla="val 50000"/>
            </a:avLst>
          </a:prstGeom>
          <a:solidFill>
            <a:srgbClr val="FF0000"/>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4" name="Shape 334"/>
          <p:cNvSpPr txBox="1"/>
          <p:nvPr/>
        </p:nvSpPr>
        <p:spPr>
          <a:xfrm>
            <a:off x="362987" y="1355012"/>
            <a:ext cx="3740700" cy="405900"/>
          </a:xfrm>
          <a:prstGeom prst="rect">
            <a:avLst/>
          </a:prstGeom>
          <a:noFill/>
          <a:ln>
            <a:noFill/>
          </a:ln>
        </p:spPr>
        <p:txBody>
          <a:bodyPr lIns="91425" tIns="91425" rIns="91425" bIns="91425" anchor="t" anchorCtr="0">
            <a:noAutofit/>
          </a:bodyPr>
          <a:lstStyle/>
          <a:p>
            <a:pPr lvl="0">
              <a:spcBef>
                <a:spcPts val="0"/>
              </a:spcBef>
              <a:buNone/>
            </a:pPr>
            <a:r>
              <a:rPr lang="en"/>
              <a:t>Ambulance_base.html (base template file)</a:t>
            </a:r>
          </a:p>
        </p:txBody>
      </p:sp>
      <p:sp>
        <p:nvSpPr>
          <p:cNvPr id="335" name="Shape 335"/>
          <p:cNvSpPr txBox="1"/>
          <p:nvPr/>
        </p:nvSpPr>
        <p:spPr>
          <a:xfrm>
            <a:off x="4827575" y="1355025"/>
            <a:ext cx="3912300" cy="361500"/>
          </a:xfrm>
          <a:prstGeom prst="rect">
            <a:avLst/>
          </a:prstGeom>
          <a:noFill/>
          <a:ln>
            <a:noFill/>
          </a:ln>
        </p:spPr>
        <p:txBody>
          <a:bodyPr lIns="91425" tIns="91425" rIns="91425" bIns="91425" anchor="t" anchorCtr="0">
            <a:noAutofit/>
          </a:bodyPr>
          <a:lstStyle/>
          <a:p>
            <a:pPr lvl="0">
              <a:spcBef>
                <a:spcPts val="0"/>
              </a:spcBef>
              <a:buNone/>
            </a:pPr>
            <a:r>
              <a:rPr lang="en"/>
              <a:t>Ambulances_list.html (extends base template)</a:t>
            </a:r>
          </a:p>
        </p:txBody>
      </p:sp>
      <p:pic>
        <p:nvPicPr>
          <p:cNvPr id="336" name="Shape 336" descr="Screen Shot 2016-11-30 at 3.29.38 PM.png"/>
          <p:cNvPicPr preferRelativeResize="0"/>
          <p:nvPr/>
        </p:nvPicPr>
        <p:blipFill>
          <a:blip r:embed="rId6">
            <a:alphaModFix/>
          </a:blip>
          <a:stretch>
            <a:fillRect/>
          </a:stretch>
        </p:blipFill>
        <p:spPr>
          <a:xfrm>
            <a:off x="4700674" y="1835800"/>
            <a:ext cx="3257550" cy="266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title"/>
          </p:nvPr>
        </p:nvSpPr>
        <p:spPr>
          <a:xfrm>
            <a:off x="311700" y="618575"/>
            <a:ext cx="8520600" cy="707400"/>
          </a:xfrm>
          <a:prstGeom prst="rect">
            <a:avLst/>
          </a:prstGeom>
        </p:spPr>
        <p:txBody>
          <a:bodyPr lIns="91425" tIns="91425" rIns="91425" bIns="91425" anchor="t" anchorCtr="0">
            <a:noAutofit/>
          </a:bodyPr>
          <a:lstStyle/>
          <a:p>
            <a:pPr lvl="0" rtl="0">
              <a:spcBef>
                <a:spcPts val="0"/>
              </a:spcBef>
              <a:buNone/>
            </a:pPr>
            <a:r>
              <a:rPr lang="en"/>
              <a:t>Ambulance Web App: Leaflet Map</a:t>
            </a:r>
          </a:p>
        </p:txBody>
      </p:sp>
      <p:sp>
        <p:nvSpPr>
          <p:cNvPr id="342" name="Shape 342"/>
          <p:cNvSpPr txBox="1">
            <a:spLocks noGrp="1"/>
          </p:cNvSpPr>
          <p:nvPr>
            <p:ph type="body" idx="1"/>
          </p:nvPr>
        </p:nvSpPr>
        <p:spPr>
          <a:xfrm>
            <a:off x="311700" y="1418275"/>
            <a:ext cx="7574400" cy="3302700"/>
          </a:xfrm>
          <a:prstGeom prst="rect">
            <a:avLst/>
          </a:prstGeom>
        </p:spPr>
        <p:txBody>
          <a:bodyPr lIns="91425" tIns="91425" rIns="91425" bIns="91425" anchor="t" anchorCtr="0">
            <a:noAutofit/>
          </a:bodyPr>
          <a:lstStyle/>
          <a:p>
            <a:pPr marL="457200" lvl="0" indent="-228600" rtl="0">
              <a:spcBef>
                <a:spcPts val="0"/>
              </a:spcBef>
            </a:pPr>
            <a:r>
              <a:rPr lang="en"/>
              <a:t>We use Leaflet, a Javascript library for interactive maps</a:t>
            </a:r>
          </a:p>
          <a:p>
            <a:pPr marL="457200" lvl="0" indent="-228600" rtl="0">
              <a:spcBef>
                <a:spcPts val="0"/>
              </a:spcBef>
            </a:pPr>
            <a:r>
              <a:rPr lang="en"/>
              <a:t>Map functionality is kept in leaflet_map javascript file</a:t>
            </a:r>
          </a:p>
          <a:p>
            <a:pPr marL="914400" lvl="1" indent="-330200" rtl="0">
              <a:spcBef>
                <a:spcPts val="0"/>
              </a:spcBef>
              <a:buSzPct val="100000"/>
            </a:pPr>
            <a:r>
              <a:rPr lang="en" sz="1600"/>
              <a:t>Create map with desired initial settings</a:t>
            </a:r>
          </a:p>
          <a:p>
            <a:pPr marL="914400" lvl="1" indent="-330200" rtl="0">
              <a:spcBef>
                <a:spcPts val="0"/>
              </a:spcBef>
              <a:buSzPct val="100000"/>
            </a:pPr>
            <a:r>
              <a:rPr lang="en" sz="1600"/>
              <a:t>Add/update markers on map</a:t>
            </a:r>
          </a:p>
          <a:p>
            <a:pPr marL="914400" lvl="1" indent="-330200" rtl="0">
              <a:spcBef>
                <a:spcPts val="0"/>
              </a:spcBef>
              <a:buSzPct val="100000"/>
            </a:pPr>
            <a:r>
              <a:rPr lang="en" sz="1600"/>
              <a:t>Use custom ambulance marker</a:t>
            </a:r>
          </a:p>
          <a:p>
            <a:pPr marL="914400" lvl="1" indent="-330200" rtl="0">
              <a:spcBef>
                <a:spcPts val="0"/>
              </a:spcBef>
              <a:buSzPct val="100000"/>
            </a:pPr>
            <a:r>
              <a:rPr lang="en" sz="1600"/>
              <a:t>Center map view on specific marker</a:t>
            </a:r>
          </a:p>
          <a:p>
            <a:pPr marL="914400" lvl="1" indent="-330200" rtl="0">
              <a:spcBef>
                <a:spcPts val="0"/>
              </a:spcBef>
              <a:buSzPct val="100000"/>
            </a:pPr>
            <a:r>
              <a:rPr lang="en" sz="1600"/>
              <a:t>Popup functionality</a:t>
            </a:r>
          </a:p>
        </p:txBody>
      </p:sp>
      <p:pic>
        <p:nvPicPr>
          <p:cNvPr id="343" name="Shape 343" descr="제목 없음.png"/>
          <p:cNvPicPr preferRelativeResize="0"/>
          <p:nvPr/>
        </p:nvPicPr>
        <p:blipFill>
          <a:blip r:embed="rId3">
            <a:alphaModFix/>
          </a:blip>
          <a:stretch>
            <a:fillRect/>
          </a:stretch>
        </p:blipFill>
        <p:spPr>
          <a:xfrm>
            <a:off x="0" y="0"/>
            <a:ext cx="1088499" cy="6185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311700" y="618575"/>
            <a:ext cx="8520600" cy="707400"/>
          </a:xfrm>
          <a:prstGeom prst="rect">
            <a:avLst/>
          </a:prstGeom>
        </p:spPr>
        <p:txBody>
          <a:bodyPr lIns="91425" tIns="91425" rIns="91425" bIns="91425" anchor="t" anchorCtr="0">
            <a:noAutofit/>
          </a:bodyPr>
          <a:lstStyle/>
          <a:p>
            <a:pPr lvl="0" rtl="0">
              <a:spcBef>
                <a:spcPts val="0"/>
              </a:spcBef>
              <a:buNone/>
            </a:pPr>
            <a:r>
              <a:rPr lang="en"/>
              <a:t>Ambulance Web App: Real-Time Locations</a:t>
            </a:r>
          </a:p>
        </p:txBody>
      </p:sp>
      <p:sp>
        <p:nvSpPr>
          <p:cNvPr id="349" name="Shape 349"/>
          <p:cNvSpPr txBox="1">
            <a:spLocks noGrp="1"/>
          </p:cNvSpPr>
          <p:nvPr>
            <p:ph type="body" idx="1"/>
          </p:nvPr>
        </p:nvSpPr>
        <p:spPr>
          <a:xfrm>
            <a:off x="311700" y="1418275"/>
            <a:ext cx="4910100" cy="3302700"/>
          </a:xfrm>
          <a:prstGeom prst="rect">
            <a:avLst/>
          </a:prstGeom>
        </p:spPr>
        <p:txBody>
          <a:bodyPr lIns="91425" tIns="91425" rIns="91425" bIns="91425" anchor="t" anchorCtr="0">
            <a:noAutofit/>
          </a:bodyPr>
          <a:lstStyle/>
          <a:p>
            <a:pPr marL="457200" lvl="0" indent="-228600" rtl="0">
              <a:spcBef>
                <a:spcPts val="0"/>
              </a:spcBef>
            </a:pPr>
            <a:r>
              <a:rPr lang="en" dirty="0"/>
              <a:t>Uses location data from database to place markers on the map</a:t>
            </a:r>
          </a:p>
          <a:p>
            <a:pPr marL="457200" lvl="0" indent="-228600" rtl="0">
              <a:spcBef>
                <a:spcPts val="0"/>
              </a:spcBef>
            </a:pPr>
            <a:r>
              <a:rPr lang="en" dirty="0"/>
              <a:t>Call from database every few seconds to keep ambulance information current. Marker locations are updated without having to refresh page</a:t>
            </a:r>
          </a:p>
        </p:txBody>
      </p:sp>
      <p:pic>
        <p:nvPicPr>
          <p:cNvPr id="350" name="Shape 350" descr="Screen Shot 2016-11-29 at 5.28.54 PM.png"/>
          <p:cNvPicPr preferRelativeResize="0"/>
          <p:nvPr/>
        </p:nvPicPr>
        <p:blipFill>
          <a:blip r:embed="rId3">
            <a:alphaModFix/>
          </a:blip>
          <a:stretch>
            <a:fillRect/>
          </a:stretch>
        </p:blipFill>
        <p:spPr>
          <a:xfrm>
            <a:off x="5221800" y="1556249"/>
            <a:ext cx="3389225" cy="2373125"/>
          </a:xfrm>
          <a:prstGeom prst="rect">
            <a:avLst/>
          </a:prstGeom>
          <a:noFill/>
          <a:ln>
            <a:noFill/>
          </a:ln>
        </p:spPr>
      </p:pic>
      <p:pic>
        <p:nvPicPr>
          <p:cNvPr id="351" name="Shape 351" descr="제목 없음.png"/>
          <p:cNvPicPr preferRelativeResize="0"/>
          <p:nvPr/>
        </p:nvPicPr>
        <p:blipFill>
          <a:blip r:embed="rId4">
            <a:alphaModFix/>
          </a:blip>
          <a:stretch>
            <a:fillRect/>
          </a:stretch>
        </p:blipFill>
        <p:spPr>
          <a:xfrm>
            <a:off x="0" y="0"/>
            <a:ext cx="1088499" cy="6185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311700" y="618575"/>
            <a:ext cx="8520600" cy="707400"/>
          </a:xfrm>
          <a:prstGeom prst="rect">
            <a:avLst/>
          </a:prstGeom>
        </p:spPr>
        <p:txBody>
          <a:bodyPr lIns="91425" tIns="91425" rIns="91425" bIns="91425" anchor="t" anchorCtr="0">
            <a:noAutofit/>
          </a:bodyPr>
          <a:lstStyle/>
          <a:p>
            <a:pPr lvl="0">
              <a:spcBef>
                <a:spcPts val="0"/>
              </a:spcBef>
              <a:buNone/>
            </a:pPr>
            <a:r>
              <a:rPr lang="en"/>
              <a:t>Ambulance Web App: Ambulance List</a:t>
            </a:r>
          </a:p>
        </p:txBody>
      </p:sp>
      <p:sp>
        <p:nvSpPr>
          <p:cNvPr id="357" name="Shape 357"/>
          <p:cNvSpPr txBox="1">
            <a:spLocks noGrp="1"/>
          </p:cNvSpPr>
          <p:nvPr>
            <p:ph type="body" idx="1"/>
          </p:nvPr>
        </p:nvSpPr>
        <p:spPr>
          <a:xfrm>
            <a:off x="311700" y="1620700"/>
            <a:ext cx="4102500" cy="3302700"/>
          </a:xfrm>
          <a:prstGeom prst="rect">
            <a:avLst/>
          </a:prstGeom>
        </p:spPr>
        <p:txBody>
          <a:bodyPr lIns="91425" tIns="91425" rIns="91425" bIns="91425" anchor="t" anchorCtr="0">
            <a:noAutofit/>
          </a:bodyPr>
          <a:lstStyle/>
          <a:p>
            <a:pPr marL="457200" lvl="0" indent="-228600" rtl="0">
              <a:spcBef>
                <a:spcPts val="0"/>
              </a:spcBef>
            </a:pPr>
            <a:r>
              <a:rPr lang="en"/>
              <a:t>Scrollable list of ambulances from database</a:t>
            </a:r>
          </a:p>
          <a:p>
            <a:pPr marL="457200" lvl="0" indent="-228600" rtl="0">
              <a:spcBef>
                <a:spcPts val="0"/>
              </a:spcBef>
            </a:pPr>
            <a:r>
              <a:rPr lang="en"/>
              <a:t>Displays license plate number and status of vehicle</a:t>
            </a:r>
          </a:p>
          <a:p>
            <a:pPr marL="457200" lvl="0" indent="-228600">
              <a:spcBef>
                <a:spcPts val="0"/>
              </a:spcBef>
            </a:pPr>
            <a:r>
              <a:rPr lang="en"/>
              <a:t>Clicking on list item centers map on ambulance’s marker</a:t>
            </a:r>
          </a:p>
        </p:txBody>
      </p:sp>
      <p:pic>
        <p:nvPicPr>
          <p:cNvPr id="358" name="Shape 358" descr="제목 없음.png"/>
          <p:cNvPicPr preferRelativeResize="0"/>
          <p:nvPr/>
        </p:nvPicPr>
        <p:blipFill>
          <a:blip r:embed="rId3">
            <a:alphaModFix/>
          </a:blip>
          <a:stretch>
            <a:fillRect/>
          </a:stretch>
        </p:blipFill>
        <p:spPr>
          <a:xfrm>
            <a:off x="0" y="0"/>
            <a:ext cx="1088499" cy="618574"/>
          </a:xfrm>
          <a:prstGeom prst="rect">
            <a:avLst/>
          </a:prstGeom>
          <a:noFill/>
          <a:ln>
            <a:noFill/>
          </a:ln>
        </p:spPr>
      </p:pic>
      <p:pic>
        <p:nvPicPr>
          <p:cNvPr id="359" name="Shape 359" descr="Screen Shot 2016-11-30 at 12.59.27 PM.png"/>
          <p:cNvPicPr preferRelativeResize="0"/>
          <p:nvPr/>
        </p:nvPicPr>
        <p:blipFill>
          <a:blip r:embed="rId4">
            <a:alphaModFix/>
          </a:blip>
          <a:stretch>
            <a:fillRect/>
          </a:stretch>
        </p:blipFill>
        <p:spPr>
          <a:xfrm>
            <a:off x="4514925" y="1410675"/>
            <a:ext cx="3933378" cy="3512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311700" y="618575"/>
            <a:ext cx="8520600" cy="707400"/>
          </a:xfrm>
          <a:prstGeom prst="rect">
            <a:avLst/>
          </a:prstGeom>
        </p:spPr>
        <p:txBody>
          <a:bodyPr lIns="91425" tIns="91425" rIns="91425" bIns="91425" anchor="t" anchorCtr="0">
            <a:noAutofit/>
          </a:bodyPr>
          <a:lstStyle/>
          <a:p>
            <a:pPr lvl="0">
              <a:spcBef>
                <a:spcPts val="0"/>
              </a:spcBef>
              <a:buNone/>
            </a:pPr>
            <a:r>
              <a:rPr lang="en"/>
              <a:t>Ambulance Web App: Forms</a:t>
            </a:r>
          </a:p>
        </p:txBody>
      </p:sp>
      <p:sp>
        <p:nvSpPr>
          <p:cNvPr id="365" name="Shape 365"/>
          <p:cNvSpPr txBox="1">
            <a:spLocks noGrp="1"/>
          </p:cNvSpPr>
          <p:nvPr>
            <p:ph type="body" idx="1"/>
          </p:nvPr>
        </p:nvSpPr>
        <p:spPr>
          <a:xfrm>
            <a:off x="311700" y="1608075"/>
            <a:ext cx="2656200" cy="3302700"/>
          </a:xfrm>
          <a:prstGeom prst="rect">
            <a:avLst/>
          </a:prstGeom>
        </p:spPr>
        <p:txBody>
          <a:bodyPr lIns="91425" tIns="91425" rIns="91425" bIns="91425" anchor="t" anchorCtr="0">
            <a:noAutofit/>
          </a:bodyPr>
          <a:lstStyle/>
          <a:p>
            <a:pPr marL="457200" lvl="0" indent="-228600" rtl="0">
              <a:spcBef>
                <a:spcPts val="0"/>
              </a:spcBef>
            </a:pPr>
            <a:r>
              <a:rPr lang="en"/>
              <a:t>User can input in data for a Reporter</a:t>
            </a:r>
          </a:p>
          <a:p>
            <a:pPr marL="457200" lvl="0" indent="-228600" rtl="0">
              <a:spcBef>
                <a:spcPts val="0"/>
              </a:spcBef>
            </a:pPr>
            <a:r>
              <a:rPr lang="en"/>
              <a:t>Reporter automatically put into database</a:t>
            </a:r>
          </a:p>
          <a:p>
            <a:pPr marL="457200" lvl="0" indent="-228600">
              <a:spcBef>
                <a:spcPts val="0"/>
              </a:spcBef>
            </a:pPr>
            <a:r>
              <a:rPr lang="en"/>
              <a:t>Can retrieve Reporter information through any of the fields</a:t>
            </a:r>
          </a:p>
        </p:txBody>
      </p:sp>
      <p:pic>
        <p:nvPicPr>
          <p:cNvPr id="366" name="Shape 366"/>
          <p:cNvPicPr preferRelativeResize="0"/>
          <p:nvPr/>
        </p:nvPicPr>
        <p:blipFill>
          <a:blip r:embed="rId3">
            <a:alphaModFix/>
          </a:blip>
          <a:stretch>
            <a:fillRect/>
          </a:stretch>
        </p:blipFill>
        <p:spPr>
          <a:xfrm>
            <a:off x="3104649" y="1478512"/>
            <a:ext cx="5632451" cy="3166725"/>
          </a:xfrm>
          <a:prstGeom prst="rect">
            <a:avLst/>
          </a:prstGeom>
          <a:noFill/>
          <a:ln>
            <a:noFill/>
          </a:ln>
        </p:spPr>
      </p:pic>
      <p:pic>
        <p:nvPicPr>
          <p:cNvPr id="367" name="Shape 367" descr="제목 없음.png"/>
          <p:cNvPicPr preferRelativeResize="0"/>
          <p:nvPr/>
        </p:nvPicPr>
        <p:blipFill>
          <a:blip r:embed="rId4">
            <a:alphaModFix/>
          </a:blip>
          <a:stretch>
            <a:fillRect/>
          </a:stretch>
        </p:blipFill>
        <p:spPr>
          <a:xfrm>
            <a:off x="0" y="0"/>
            <a:ext cx="1088499" cy="6185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0" y="618575"/>
            <a:ext cx="8520600" cy="707400"/>
          </a:xfrm>
          <a:prstGeom prst="rect">
            <a:avLst/>
          </a:prstGeom>
        </p:spPr>
        <p:txBody>
          <a:bodyPr lIns="91425" tIns="91425" rIns="91425" bIns="91425" anchor="t" anchorCtr="0">
            <a:noAutofit/>
          </a:bodyPr>
          <a:lstStyle/>
          <a:p>
            <a:pPr lvl="0">
              <a:spcBef>
                <a:spcPts val="0"/>
              </a:spcBef>
              <a:buNone/>
            </a:pPr>
            <a:r>
              <a:rPr lang="en"/>
              <a:t>Team Structure</a:t>
            </a:r>
          </a:p>
        </p:txBody>
      </p:sp>
      <p:sp>
        <p:nvSpPr>
          <p:cNvPr id="88" name="Shape 88"/>
          <p:cNvSpPr txBox="1">
            <a:spLocks noGrp="1"/>
          </p:cNvSpPr>
          <p:nvPr>
            <p:ph type="body" idx="1"/>
          </p:nvPr>
        </p:nvSpPr>
        <p:spPr>
          <a:xfrm>
            <a:off x="311700" y="1503825"/>
            <a:ext cx="8520600" cy="2673000"/>
          </a:xfrm>
          <a:prstGeom prst="rect">
            <a:avLst/>
          </a:prstGeom>
        </p:spPr>
        <p:txBody>
          <a:bodyPr lIns="91425" tIns="91425" rIns="91425" bIns="91425" anchor="t" anchorCtr="0">
            <a:noAutofit/>
          </a:bodyPr>
          <a:lstStyle/>
          <a:p>
            <a:pPr marL="457200" lvl="0" indent="-228600" rtl="0">
              <a:lnSpc>
                <a:spcPct val="115000"/>
              </a:lnSpc>
              <a:spcBef>
                <a:spcPts val="0"/>
              </a:spcBef>
            </a:pPr>
            <a:r>
              <a:rPr lang="en"/>
              <a:t>AED Web App</a:t>
            </a:r>
            <a:br>
              <a:rPr lang="en"/>
            </a:br>
            <a:endParaRPr lang="en"/>
          </a:p>
          <a:p>
            <a:pPr marL="457200" lvl="0" indent="-228600" rtl="0">
              <a:lnSpc>
                <a:spcPct val="115000"/>
              </a:lnSpc>
              <a:spcBef>
                <a:spcPts val="0"/>
              </a:spcBef>
            </a:pPr>
            <a:r>
              <a:rPr lang="en"/>
              <a:t>Ambulance Web App</a:t>
            </a:r>
            <a:br>
              <a:rPr lang="en"/>
            </a:br>
            <a:endParaRPr lang="en"/>
          </a:p>
          <a:p>
            <a:pPr marL="457200" lvl="0" indent="-228600" rtl="0">
              <a:lnSpc>
                <a:spcPct val="115000"/>
              </a:lnSpc>
              <a:spcBef>
                <a:spcPts val="0"/>
              </a:spcBef>
            </a:pPr>
            <a:r>
              <a:rPr lang="en"/>
              <a:t>Ambulance Location Mobile Team</a:t>
            </a:r>
          </a:p>
          <a:p>
            <a:pPr marL="457200" lvl="0" indent="0">
              <a:lnSpc>
                <a:spcPct val="115000"/>
              </a:lnSpc>
              <a:spcBef>
                <a:spcPts val="0"/>
              </a:spcBef>
              <a:buNone/>
            </a:pPr>
            <a:endParaRPr/>
          </a:p>
          <a:p>
            <a:pPr marR="0" lvl="0" algn="l" rtl="0">
              <a:lnSpc>
                <a:spcPct val="115000"/>
              </a:lnSpc>
              <a:spcBef>
                <a:spcPts val="0"/>
              </a:spcBef>
              <a:spcAft>
                <a:spcPts val="1600"/>
              </a:spcAft>
              <a:buNone/>
            </a:pPr>
            <a:endParaRPr/>
          </a:p>
        </p:txBody>
      </p:sp>
      <p:pic>
        <p:nvPicPr>
          <p:cNvPr id="89" name="Shape 89" descr="제목 없음.png"/>
          <p:cNvPicPr preferRelativeResize="0"/>
          <p:nvPr/>
        </p:nvPicPr>
        <p:blipFill>
          <a:blip r:embed="rId3">
            <a:alphaModFix/>
          </a:blip>
          <a:stretch>
            <a:fillRect/>
          </a:stretch>
        </p:blipFill>
        <p:spPr>
          <a:xfrm>
            <a:off x="0" y="0"/>
            <a:ext cx="1088499" cy="618574"/>
          </a:xfrm>
          <a:prstGeom prst="rect">
            <a:avLst/>
          </a:prstGeom>
          <a:noFill/>
          <a:ln>
            <a:noFill/>
          </a:ln>
        </p:spPr>
      </p:pic>
      <p:pic>
        <p:nvPicPr>
          <p:cNvPr id="90" name="Shape 90"/>
          <p:cNvPicPr preferRelativeResize="0"/>
          <p:nvPr/>
        </p:nvPicPr>
        <p:blipFill>
          <a:blip r:embed="rId4">
            <a:alphaModFix/>
          </a:blip>
          <a:stretch>
            <a:fillRect/>
          </a:stretch>
        </p:blipFill>
        <p:spPr>
          <a:xfrm>
            <a:off x="4674225" y="1197275"/>
            <a:ext cx="4158072" cy="311854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311700" y="618575"/>
            <a:ext cx="8520600" cy="707400"/>
          </a:xfrm>
          <a:prstGeom prst="rect">
            <a:avLst/>
          </a:prstGeom>
        </p:spPr>
        <p:txBody>
          <a:bodyPr lIns="91425" tIns="91425" rIns="91425" bIns="91425" anchor="t" anchorCtr="0">
            <a:noAutofit/>
          </a:bodyPr>
          <a:lstStyle/>
          <a:p>
            <a:pPr lvl="0">
              <a:spcBef>
                <a:spcPts val="0"/>
              </a:spcBef>
              <a:buNone/>
            </a:pPr>
            <a:r>
              <a:rPr lang="en"/>
              <a:t>Ambulance Web App: Forms</a:t>
            </a:r>
          </a:p>
        </p:txBody>
      </p:sp>
      <p:sp>
        <p:nvSpPr>
          <p:cNvPr id="373" name="Shape 373"/>
          <p:cNvSpPr txBox="1">
            <a:spLocks noGrp="1"/>
          </p:cNvSpPr>
          <p:nvPr>
            <p:ph type="body" idx="1"/>
          </p:nvPr>
        </p:nvSpPr>
        <p:spPr>
          <a:xfrm>
            <a:off x="311700" y="1599250"/>
            <a:ext cx="2750700" cy="3302700"/>
          </a:xfrm>
          <a:prstGeom prst="rect">
            <a:avLst/>
          </a:prstGeom>
        </p:spPr>
        <p:txBody>
          <a:bodyPr lIns="91425" tIns="91425" rIns="91425" bIns="91425" anchor="t" anchorCtr="0">
            <a:noAutofit/>
          </a:bodyPr>
          <a:lstStyle/>
          <a:p>
            <a:pPr marL="457200" lvl="0" indent="-228600" rtl="0">
              <a:spcBef>
                <a:spcPts val="0"/>
              </a:spcBef>
            </a:pPr>
            <a:r>
              <a:rPr lang="en"/>
              <a:t>User can input data for an ambulance</a:t>
            </a:r>
          </a:p>
          <a:p>
            <a:pPr marL="457200" lvl="0" indent="-228600" rtl="0">
              <a:spcBef>
                <a:spcPts val="0"/>
              </a:spcBef>
            </a:pPr>
            <a:r>
              <a:rPr lang="en"/>
              <a:t>Ambulance automatically put into database</a:t>
            </a:r>
          </a:p>
          <a:p>
            <a:pPr marL="457200" lvl="0" indent="-228600">
              <a:spcBef>
                <a:spcPts val="0"/>
              </a:spcBef>
            </a:pPr>
            <a:r>
              <a:rPr lang="en"/>
              <a:t>Can retrieve Ambulance info and update ambulance info using license plate</a:t>
            </a:r>
          </a:p>
        </p:txBody>
      </p:sp>
      <p:pic>
        <p:nvPicPr>
          <p:cNvPr id="374" name="Shape 374"/>
          <p:cNvPicPr preferRelativeResize="0"/>
          <p:nvPr/>
        </p:nvPicPr>
        <p:blipFill>
          <a:blip r:embed="rId3">
            <a:alphaModFix/>
          </a:blip>
          <a:stretch>
            <a:fillRect/>
          </a:stretch>
        </p:blipFill>
        <p:spPr>
          <a:xfrm>
            <a:off x="3408375" y="1439724"/>
            <a:ext cx="5199576" cy="3138900"/>
          </a:xfrm>
          <a:prstGeom prst="rect">
            <a:avLst/>
          </a:prstGeom>
          <a:noFill/>
          <a:ln>
            <a:noFill/>
          </a:ln>
        </p:spPr>
      </p:pic>
      <p:pic>
        <p:nvPicPr>
          <p:cNvPr id="375" name="Shape 375" descr="제목 없음.png"/>
          <p:cNvPicPr preferRelativeResize="0"/>
          <p:nvPr/>
        </p:nvPicPr>
        <p:blipFill>
          <a:blip r:embed="rId4">
            <a:alphaModFix/>
          </a:blip>
          <a:stretch>
            <a:fillRect/>
          </a:stretch>
        </p:blipFill>
        <p:spPr>
          <a:xfrm>
            <a:off x="0" y="0"/>
            <a:ext cx="1088499" cy="6185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311700" y="618575"/>
            <a:ext cx="8520600" cy="707400"/>
          </a:xfrm>
          <a:prstGeom prst="rect">
            <a:avLst/>
          </a:prstGeom>
        </p:spPr>
        <p:txBody>
          <a:bodyPr lIns="91425" tIns="91425" rIns="91425" bIns="91425" anchor="t" anchorCtr="0">
            <a:noAutofit/>
          </a:bodyPr>
          <a:lstStyle/>
          <a:p>
            <a:pPr lvl="0" rtl="0">
              <a:spcBef>
                <a:spcPts val="0"/>
              </a:spcBef>
              <a:buNone/>
            </a:pPr>
            <a:r>
              <a:rPr lang="en"/>
              <a:t>Ambulance Web App: Future Goals</a:t>
            </a:r>
          </a:p>
        </p:txBody>
      </p:sp>
      <p:sp>
        <p:nvSpPr>
          <p:cNvPr id="381" name="Shape 381"/>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lvl="0" rtl="0">
              <a:lnSpc>
                <a:spcPct val="200000"/>
              </a:lnSpc>
              <a:spcBef>
                <a:spcPts val="0"/>
              </a:spcBef>
              <a:buNone/>
            </a:pPr>
            <a:endParaRPr sz="1700"/>
          </a:p>
          <a:p>
            <a:pPr marL="457200" lvl="0" indent="-336550" rtl="0">
              <a:lnSpc>
                <a:spcPct val="200000"/>
              </a:lnSpc>
              <a:spcBef>
                <a:spcPts val="0"/>
              </a:spcBef>
              <a:buSzPct val="100000"/>
            </a:pPr>
            <a:r>
              <a:rPr lang="en" sz="1700"/>
              <a:t>Improve map view </a:t>
            </a:r>
          </a:p>
          <a:p>
            <a:pPr marL="457200" lvl="0" indent="-336550" rtl="0">
              <a:lnSpc>
                <a:spcPct val="200000"/>
              </a:lnSpc>
              <a:spcBef>
                <a:spcPts val="0"/>
              </a:spcBef>
              <a:buSzPct val="100000"/>
            </a:pPr>
            <a:r>
              <a:rPr lang="en" sz="1700"/>
              <a:t>Solidify pop-up functionality</a:t>
            </a:r>
          </a:p>
          <a:p>
            <a:pPr marL="457200" lvl="0" indent="-336550" rtl="0">
              <a:lnSpc>
                <a:spcPct val="200000"/>
              </a:lnSpc>
              <a:spcBef>
                <a:spcPts val="0"/>
              </a:spcBef>
              <a:buSzPct val="100000"/>
            </a:pPr>
            <a:r>
              <a:rPr lang="en" sz="1700"/>
              <a:t>Collect and monitor ambulance use frequency, hot spots, and routes</a:t>
            </a:r>
          </a:p>
          <a:p>
            <a:pPr lvl="0" rtl="0">
              <a:lnSpc>
                <a:spcPct val="200000"/>
              </a:lnSpc>
              <a:spcBef>
                <a:spcPts val="0"/>
              </a:spcBef>
              <a:buNone/>
            </a:pPr>
            <a:endParaRPr sz="1700"/>
          </a:p>
        </p:txBody>
      </p:sp>
      <p:pic>
        <p:nvPicPr>
          <p:cNvPr id="382" name="Shape 382" descr="제목 없음.png"/>
          <p:cNvPicPr preferRelativeResize="0"/>
          <p:nvPr/>
        </p:nvPicPr>
        <p:blipFill>
          <a:blip r:embed="rId3">
            <a:alphaModFix/>
          </a:blip>
          <a:stretch>
            <a:fillRect/>
          </a:stretch>
        </p:blipFill>
        <p:spPr>
          <a:xfrm>
            <a:off x="0" y="0"/>
            <a:ext cx="1088499" cy="6185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311700" y="618575"/>
            <a:ext cx="8520600" cy="707400"/>
          </a:xfrm>
          <a:prstGeom prst="rect">
            <a:avLst/>
          </a:prstGeom>
        </p:spPr>
        <p:txBody>
          <a:bodyPr lIns="91425" tIns="91425" rIns="91425" bIns="91425" anchor="t" anchorCtr="0">
            <a:noAutofit/>
          </a:bodyPr>
          <a:lstStyle/>
          <a:p>
            <a:pPr lvl="0">
              <a:spcBef>
                <a:spcPts val="0"/>
              </a:spcBef>
              <a:buNone/>
            </a:pPr>
            <a:r>
              <a:rPr lang="en"/>
              <a:t>AED: Future Goals</a:t>
            </a:r>
          </a:p>
        </p:txBody>
      </p:sp>
      <p:sp>
        <p:nvSpPr>
          <p:cNvPr id="388" name="Shape 388"/>
          <p:cNvSpPr txBox="1">
            <a:spLocks noGrp="1"/>
          </p:cNvSpPr>
          <p:nvPr>
            <p:ph type="body" idx="1"/>
          </p:nvPr>
        </p:nvSpPr>
        <p:spPr>
          <a:xfrm>
            <a:off x="311700" y="1937200"/>
            <a:ext cx="8520600" cy="3062100"/>
          </a:xfrm>
          <a:prstGeom prst="rect">
            <a:avLst/>
          </a:prstGeom>
        </p:spPr>
        <p:txBody>
          <a:bodyPr lIns="91425" tIns="91425" rIns="91425" bIns="91425" anchor="t" anchorCtr="0">
            <a:noAutofit/>
          </a:bodyPr>
          <a:lstStyle/>
          <a:p>
            <a:pPr marL="457200" lvl="0" indent="-228600" rtl="0">
              <a:lnSpc>
                <a:spcPct val="200000"/>
              </a:lnSpc>
              <a:spcBef>
                <a:spcPts val="0"/>
              </a:spcBef>
            </a:pPr>
            <a:r>
              <a:rPr lang="en"/>
              <a:t>Display the photos of AED</a:t>
            </a:r>
          </a:p>
          <a:p>
            <a:pPr marL="914400" lvl="1" indent="-228600" rtl="0">
              <a:lnSpc>
                <a:spcPct val="200000"/>
              </a:lnSpc>
              <a:spcBef>
                <a:spcPts val="0"/>
              </a:spcBef>
            </a:pPr>
            <a:r>
              <a:rPr lang="en"/>
              <a:t>Scaling photos into thumbnails</a:t>
            </a:r>
          </a:p>
          <a:p>
            <a:pPr marL="457200" lvl="0" indent="-228600" rtl="0">
              <a:lnSpc>
                <a:spcPct val="200000"/>
              </a:lnSpc>
              <a:spcBef>
                <a:spcPts val="0"/>
              </a:spcBef>
            </a:pPr>
            <a:r>
              <a:rPr lang="en"/>
              <a:t>Develop some backend work to direct users to nearest AED</a:t>
            </a:r>
          </a:p>
          <a:p>
            <a:pPr marL="457200" lvl="0" indent="-228600">
              <a:lnSpc>
                <a:spcPct val="200000"/>
              </a:lnSpc>
              <a:spcBef>
                <a:spcPts val="0"/>
              </a:spcBef>
            </a:pPr>
            <a:r>
              <a:rPr lang="en"/>
              <a:t>Complete support for Spanish</a:t>
            </a:r>
          </a:p>
        </p:txBody>
      </p:sp>
      <p:pic>
        <p:nvPicPr>
          <p:cNvPr id="389" name="Shape 389" descr="제목 없음.png"/>
          <p:cNvPicPr preferRelativeResize="0"/>
          <p:nvPr/>
        </p:nvPicPr>
        <p:blipFill>
          <a:blip r:embed="rId3">
            <a:alphaModFix/>
          </a:blip>
          <a:stretch>
            <a:fillRect/>
          </a:stretch>
        </p:blipFill>
        <p:spPr>
          <a:xfrm>
            <a:off x="0" y="0"/>
            <a:ext cx="1088499" cy="6185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body" idx="1"/>
          </p:nvPr>
        </p:nvSpPr>
        <p:spPr>
          <a:xfrm>
            <a:off x="311700" y="1439875"/>
            <a:ext cx="8520600" cy="3302700"/>
          </a:xfrm>
          <a:prstGeom prst="rect">
            <a:avLst/>
          </a:prstGeom>
        </p:spPr>
        <p:txBody>
          <a:bodyPr lIns="91425" tIns="91425" rIns="91425" bIns="91425" anchor="t" anchorCtr="0">
            <a:noAutofit/>
          </a:bodyPr>
          <a:lstStyle/>
          <a:p>
            <a:pPr marL="457200" lvl="0" indent="-228600" rtl="0">
              <a:lnSpc>
                <a:spcPct val="150000"/>
              </a:lnSpc>
              <a:spcBef>
                <a:spcPts val="0"/>
              </a:spcBef>
            </a:pPr>
            <a:r>
              <a:rPr lang="en"/>
              <a:t>Thank you Cruz Roja for the opportunity to work on a real and useful project</a:t>
            </a:r>
          </a:p>
          <a:p>
            <a:pPr marL="457200" lvl="0" indent="-228600" rtl="0">
              <a:lnSpc>
                <a:spcPct val="150000"/>
              </a:lnSpc>
              <a:spcBef>
                <a:spcPts val="0"/>
              </a:spcBef>
            </a:pPr>
            <a:r>
              <a:rPr lang="en"/>
              <a:t>Thank you Professor Mauricio de Oliveria and Gabri for your supportive guidance throughout the quarter</a:t>
            </a:r>
          </a:p>
        </p:txBody>
      </p:sp>
      <p:sp>
        <p:nvSpPr>
          <p:cNvPr id="395" name="Shape 395"/>
          <p:cNvSpPr txBox="1">
            <a:spLocks noGrp="1"/>
          </p:cNvSpPr>
          <p:nvPr>
            <p:ph type="title"/>
          </p:nvPr>
        </p:nvSpPr>
        <p:spPr>
          <a:xfrm>
            <a:off x="311700" y="618575"/>
            <a:ext cx="8520600" cy="707400"/>
          </a:xfrm>
          <a:prstGeom prst="rect">
            <a:avLst/>
          </a:prstGeom>
        </p:spPr>
        <p:txBody>
          <a:bodyPr lIns="91425" tIns="91425" rIns="91425" bIns="91425" anchor="t" anchorCtr="0">
            <a:noAutofit/>
          </a:bodyPr>
          <a:lstStyle/>
          <a:p>
            <a:pPr lvl="0">
              <a:spcBef>
                <a:spcPts val="0"/>
              </a:spcBef>
              <a:buNone/>
            </a:pPr>
            <a:r>
              <a:rPr lang="en"/>
              <a:t>Acknowledgements</a:t>
            </a:r>
          </a:p>
        </p:txBody>
      </p:sp>
      <p:pic>
        <p:nvPicPr>
          <p:cNvPr id="396" name="Shape 396" descr="제목 없음.png"/>
          <p:cNvPicPr preferRelativeResize="0"/>
          <p:nvPr/>
        </p:nvPicPr>
        <p:blipFill>
          <a:blip r:embed="rId3">
            <a:alphaModFix/>
          </a:blip>
          <a:stretch>
            <a:fillRect/>
          </a:stretch>
        </p:blipFill>
        <p:spPr>
          <a:xfrm>
            <a:off x="0" y="0"/>
            <a:ext cx="1088499" cy="6185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spcBef>
                <a:spcPts val="0"/>
              </a:spcBef>
              <a:buNone/>
            </a:pPr>
            <a:r>
              <a:rPr lang="en"/>
              <a:t>Quarter Goals</a:t>
            </a:r>
          </a:p>
        </p:txBody>
      </p:sp>
      <p:sp>
        <p:nvSpPr>
          <p:cNvPr id="96" name="Shape 96"/>
          <p:cNvSpPr txBox="1">
            <a:spLocks noGrp="1"/>
          </p:cNvSpPr>
          <p:nvPr>
            <p:ph type="body" idx="1"/>
          </p:nvPr>
        </p:nvSpPr>
        <p:spPr>
          <a:xfrm>
            <a:off x="311700" y="1266325"/>
            <a:ext cx="8520600" cy="3302700"/>
          </a:xfrm>
          <a:prstGeom prst="rect">
            <a:avLst/>
          </a:prstGeom>
        </p:spPr>
        <p:txBody>
          <a:bodyPr lIns="91425" tIns="91425" rIns="91425" bIns="91425" anchor="t" anchorCtr="0">
            <a:noAutofit/>
          </a:bodyPr>
          <a:lstStyle/>
          <a:p>
            <a:pPr marL="457200" lvl="0" indent="-228600" rtl="0">
              <a:lnSpc>
                <a:spcPct val="200000"/>
              </a:lnSpc>
              <a:spcBef>
                <a:spcPts val="0"/>
              </a:spcBef>
            </a:pPr>
            <a:r>
              <a:rPr lang="en"/>
              <a:t>AED team: Add features to the existing web application skeleton</a:t>
            </a:r>
          </a:p>
          <a:p>
            <a:pPr marL="457200" lvl="0" indent="-228600" rtl="0">
              <a:lnSpc>
                <a:spcPct val="200000"/>
              </a:lnSpc>
              <a:spcBef>
                <a:spcPts val="0"/>
              </a:spcBef>
            </a:pPr>
            <a:r>
              <a:rPr lang="en"/>
              <a:t>Mobile App team: Started new app that communicates with database</a:t>
            </a:r>
          </a:p>
          <a:p>
            <a:pPr marL="457200" lvl="0" indent="-228600">
              <a:lnSpc>
                <a:spcPct val="200000"/>
              </a:lnSpc>
              <a:spcBef>
                <a:spcPts val="0"/>
              </a:spcBef>
            </a:pPr>
            <a:r>
              <a:rPr lang="en"/>
              <a:t>Ambulance App team: Display ambulance locations on map</a:t>
            </a:r>
          </a:p>
        </p:txBody>
      </p:sp>
      <p:pic>
        <p:nvPicPr>
          <p:cNvPr id="97" name="Shape 97" descr="제목 없음.png"/>
          <p:cNvPicPr preferRelativeResize="0"/>
          <p:nvPr/>
        </p:nvPicPr>
        <p:blipFill>
          <a:blip r:embed="rId3">
            <a:alphaModFix/>
          </a:blip>
          <a:stretch>
            <a:fillRect/>
          </a:stretch>
        </p:blipFill>
        <p:spPr>
          <a:xfrm>
            <a:off x="0" y="0"/>
            <a:ext cx="1088499" cy="6185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lgn="ctr">
              <a:spcBef>
                <a:spcPts val="0"/>
              </a:spcBef>
              <a:buNone/>
            </a:pPr>
            <a:r>
              <a:rPr lang="en"/>
              <a:t>Inventory - Software</a:t>
            </a:r>
          </a:p>
        </p:txBody>
      </p:sp>
      <p:sp>
        <p:nvSpPr>
          <p:cNvPr id="103" name="Shape 103"/>
          <p:cNvSpPr txBox="1">
            <a:spLocks noGrp="1"/>
          </p:cNvSpPr>
          <p:nvPr>
            <p:ph type="body" idx="1"/>
          </p:nvPr>
        </p:nvSpPr>
        <p:spPr>
          <a:xfrm>
            <a:off x="311700" y="1266325"/>
            <a:ext cx="8520600" cy="3290700"/>
          </a:xfrm>
          <a:prstGeom prst="rect">
            <a:avLst/>
          </a:prstGeom>
        </p:spPr>
        <p:txBody>
          <a:bodyPr lIns="91425" tIns="91425" rIns="91425" bIns="91425" anchor="t" anchorCtr="0">
            <a:noAutofit/>
          </a:bodyPr>
          <a:lstStyle/>
          <a:p>
            <a:pPr lvl="0" rtl="0">
              <a:lnSpc>
                <a:spcPct val="150000"/>
              </a:lnSpc>
              <a:spcBef>
                <a:spcPts val="0"/>
              </a:spcBef>
              <a:buNone/>
            </a:pPr>
            <a:endParaRPr/>
          </a:p>
          <a:p>
            <a:pPr marL="457200" lvl="0" indent="-228600" rtl="0">
              <a:lnSpc>
                <a:spcPct val="150000"/>
              </a:lnSpc>
              <a:spcBef>
                <a:spcPts val="0"/>
              </a:spcBef>
            </a:pPr>
            <a:r>
              <a:rPr lang="en"/>
              <a:t>Git repository </a:t>
            </a:r>
            <a:r>
              <a:rPr lang="en" u="sng">
                <a:solidFill>
                  <a:schemeClr val="hlink"/>
                </a:solidFill>
                <a:hlinkClick r:id="rId3"/>
              </a:rPr>
              <a:t>git@cruzroja.ucsd.edu</a:t>
            </a:r>
            <a:r>
              <a:rPr lang="en"/>
              <a:t/>
            </a:r>
            <a:br>
              <a:rPr lang="en"/>
            </a:br>
            <a:endParaRPr lang="en"/>
          </a:p>
          <a:p>
            <a:pPr marL="457200" lvl="0" indent="-228600" rtl="0">
              <a:lnSpc>
                <a:spcPct val="150000"/>
              </a:lnSpc>
              <a:spcBef>
                <a:spcPts val="0"/>
              </a:spcBef>
            </a:pPr>
            <a:r>
              <a:rPr lang="en"/>
              <a:t>Server hosted on ucsd.edu</a:t>
            </a:r>
          </a:p>
          <a:p>
            <a:pPr marL="457200" lvl="0" indent="0" rtl="0">
              <a:lnSpc>
                <a:spcPct val="150000"/>
              </a:lnSpc>
              <a:spcBef>
                <a:spcPts val="0"/>
              </a:spcBef>
              <a:buNone/>
            </a:pPr>
            <a:endParaRPr/>
          </a:p>
        </p:txBody>
      </p:sp>
      <p:pic>
        <p:nvPicPr>
          <p:cNvPr id="104" name="Shape 104" descr="제목 없음.png"/>
          <p:cNvPicPr preferRelativeResize="0"/>
          <p:nvPr/>
        </p:nvPicPr>
        <p:blipFill>
          <a:blip r:embed="rId4">
            <a:alphaModFix/>
          </a:blip>
          <a:stretch>
            <a:fillRect/>
          </a:stretch>
        </p:blipFill>
        <p:spPr>
          <a:xfrm>
            <a:off x="0" y="0"/>
            <a:ext cx="1088499" cy="6185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lgn="ctr" rtl="0">
              <a:spcBef>
                <a:spcPts val="0"/>
              </a:spcBef>
              <a:buNone/>
            </a:pPr>
            <a:r>
              <a:rPr lang="en"/>
              <a:t>Inventory - Hardware</a:t>
            </a:r>
          </a:p>
        </p:txBody>
      </p:sp>
      <p:sp>
        <p:nvSpPr>
          <p:cNvPr id="110" name="Shape 110"/>
          <p:cNvSpPr txBox="1">
            <a:spLocks noGrp="1"/>
          </p:cNvSpPr>
          <p:nvPr>
            <p:ph type="body" idx="1"/>
          </p:nvPr>
        </p:nvSpPr>
        <p:spPr>
          <a:xfrm>
            <a:off x="311700" y="1266325"/>
            <a:ext cx="8520600" cy="3290700"/>
          </a:xfrm>
          <a:prstGeom prst="rect">
            <a:avLst/>
          </a:prstGeom>
        </p:spPr>
        <p:txBody>
          <a:bodyPr lIns="91425" tIns="91425" rIns="91425" bIns="91425" anchor="t" anchorCtr="0">
            <a:noAutofit/>
          </a:bodyPr>
          <a:lstStyle/>
          <a:p>
            <a:pPr marL="457200" marR="0" lvl="0" indent="-342900" algn="l" rtl="0">
              <a:lnSpc>
                <a:spcPct val="150000"/>
              </a:lnSpc>
              <a:spcBef>
                <a:spcPts val="0"/>
              </a:spcBef>
              <a:spcAft>
                <a:spcPts val="1600"/>
              </a:spcAft>
              <a:buClr>
                <a:schemeClr val="dk2"/>
              </a:buClr>
              <a:buSzPct val="100000"/>
              <a:buFont typeface="Open Sans"/>
            </a:pPr>
            <a:r>
              <a:rPr lang="en"/>
              <a:t>Test tablet</a:t>
            </a:r>
          </a:p>
          <a:p>
            <a:pPr marL="914400" marR="0" lvl="1" indent="-228600" algn="l" rtl="0">
              <a:lnSpc>
                <a:spcPct val="150000"/>
              </a:lnSpc>
              <a:spcBef>
                <a:spcPts val="0"/>
              </a:spcBef>
              <a:spcAft>
                <a:spcPts val="1600"/>
              </a:spcAft>
            </a:pPr>
            <a:r>
              <a:rPr lang="en"/>
              <a:t>Samsung Galaxy Tab A 8.0 (T-Mobile)</a:t>
            </a:r>
          </a:p>
          <a:p>
            <a:pPr marL="1371600" lvl="2" indent="-228600" rtl="0">
              <a:spcBef>
                <a:spcPts val="0"/>
              </a:spcBef>
              <a:spcAft>
                <a:spcPts val="0"/>
              </a:spcAft>
            </a:pPr>
            <a:r>
              <a:rPr lang="en"/>
              <a:t>Android 5.0 Lollipop</a:t>
            </a:r>
          </a:p>
          <a:p>
            <a:pPr marL="1371600" lvl="2" indent="-228600" rtl="0">
              <a:spcBef>
                <a:spcPts val="0"/>
              </a:spcBef>
              <a:spcAft>
                <a:spcPts val="0"/>
              </a:spcAft>
            </a:pPr>
            <a:r>
              <a:rPr lang="en"/>
              <a:t>GPS enabled</a:t>
            </a:r>
          </a:p>
          <a:p>
            <a:pPr marL="1371600" lvl="2" indent="-228600" rtl="0">
              <a:spcBef>
                <a:spcPts val="0"/>
              </a:spcBef>
              <a:spcAft>
                <a:spcPts val="0"/>
              </a:spcAft>
            </a:pPr>
            <a:r>
              <a:rPr lang="en"/>
              <a:t>4G LTE</a:t>
            </a:r>
          </a:p>
          <a:p>
            <a:pPr marL="1371600" lvl="2" indent="-228600" rtl="0">
              <a:spcBef>
                <a:spcPts val="0"/>
              </a:spcBef>
              <a:spcAft>
                <a:spcPts val="0"/>
              </a:spcAft>
            </a:pPr>
            <a:r>
              <a:rPr lang="en"/>
              <a:t>5MP Camera</a:t>
            </a:r>
          </a:p>
          <a:p>
            <a:pPr marL="1371600" lvl="2" indent="-228600" rtl="0">
              <a:spcBef>
                <a:spcPts val="0"/>
              </a:spcBef>
              <a:spcAft>
                <a:spcPts val="0"/>
              </a:spcAft>
            </a:pPr>
            <a:r>
              <a:rPr lang="en"/>
              <a:t>2MP Front facing camera</a:t>
            </a:r>
          </a:p>
          <a:p>
            <a:pPr marL="1371600" lvl="2" indent="-228600" rtl="0">
              <a:spcBef>
                <a:spcPts val="0"/>
              </a:spcBef>
              <a:spcAft>
                <a:spcPts val="0"/>
              </a:spcAft>
            </a:pPr>
            <a:r>
              <a:rPr lang="en"/>
              <a:t>Bluetooth</a:t>
            </a:r>
          </a:p>
          <a:p>
            <a:pPr marL="914400" lvl="1" indent="-228600" rtl="0">
              <a:spcBef>
                <a:spcPts val="0"/>
              </a:spcBef>
              <a:spcAft>
                <a:spcPts val="0"/>
              </a:spcAft>
            </a:pPr>
            <a:r>
              <a:rPr lang="en"/>
              <a:t>Can be donated to Cruz Roja in the future</a:t>
            </a:r>
          </a:p>
        </p:txBody>
      </p:sp>
      <p:pic>
        <p:nvPicPr>
          <p:cNvPr id="111" name="Shape 111" descr="제목 없음.png"/>
          <p:cNvPicPr preferRelativeResize="0"/>
          <p:nvPr/>
        </p:nvPicPr>
        <p:blipFill>
          <a:blip r:embed="rId3">
            <a:alphaModFix/>
          </a:blip>
          <a:stretch>
            <a:fillRect/>
          </a:stretch>
        </p:blipFill>
        <p:spPr>
          <a:xfrm>
            <a:off x="0" y="0"/>
            <a:ext cx="1088499" cy="618574"/>
          </a:xfrm>
          <a:prstGeom prst="rect">
            <a:avLst/>
          </a:prstGeom>
          <a:noFill/>
          <a:ln>
            <a:noFill/>
          </a:ln>
        </p:spPr>
      </p:pic>
      <p:pic>
        <p:nvPicPr>
          <p:cNvPr id="112" name="Shape 112"/>
          <p:cNvPicPr preferRelativeResize="0"/>
          <p:nvPr/>
        </p:nvPicPr>
        <p:blipFill>
          <a:blip r:embed="rId4">
            <a:alphaModFix/>
          </a:blip>
          <a:stretch>
            <a:fillRect/>
          </a:stretch>
        </p:blipFill>
        <p:spPr>
          <a:xfrm>
            <a:off x="5122373" y="1084225"/>
            <a:ext cx="3709914" cy="3290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0" y="618575"/>
            <a:ext cx="8520600" cy="707400"/>
          </a:xfrm>
          <a:prstGeom prst="rect">
            <a:avLst/>
          </a:prstGeom>
        </p:spPr>
        <p:txBody>
          <a:bodyPr lIns="91425" tIns="91425" rIns="91425" bIns="91425" anchor="t" anchorCtr="0">
            <a:noAutofit/>
          </a:bodyPr>
          <a:lstStyle/>
          <a:p>
            <a:pPr lvl="0">
              <a:spcBef>
                <a:spcPts val="0"/>
              </a:spcBef>
              <a:buNone/>
            </a:pPr>
            <a:r>
              <a:rPr lang="en"/>
              <a:t>AED Subteam </a:t>
            </a:r>
          </a:p>
        </p:txBody>
      </p:sp>
      <p:sp>
        <p:nvSpPr>
          <p:cNvPr id="118" name="Shape 118"/>
          <p:cNvSpPr txBox="1">
            <a:spLocks noGrp="1"/>
          </p:cNvSpPr>
          <p:nvPr>
            <p:ph type="body" idx="1"/>
          </p:nvPr>
        </p:nvSpPr>
        <p:spPr>
          <a:xfrm>
            <a:off x="311700" y="1240950"/>
            <a:ext cx="8520600" cy="3302700"/>
          </a:xfrm>
          <a:prstGeom prst="rect">
            <a:avLst/>
          </a:prstGeom>
        </p:spPr>
        <p:txBody>
          <a:bodyPr lIns="91425" tIns="91425" rIns="91425" bIns="91425" anchor="t" anchorCtr="0">
            <a:noAutofit/>
          </a:bodyPr>
          <a:lstStyle/>
          <a:p>
            <a:pPr marL="457200" lvl="0" indent="-228600" rtl="0">
              <a:lnSpc>
                <a:spcPct val="150000"/>
              </a:lnSpc>
              <a:spcBef>
                <a:spcPts val="0"/>
              </a:spcBef>
            </a:pPr>
            <a:r>
              <a:rPr lang="en"/>
              <a:t>Objectives:</a:t>
            </a:r>
          </a:p>
          <a:p>
            <a:pPr marL="914400" lvl="1" indent="-228600" rtl="0">
              <a:lnSpc>
                <a:spcPct val="150000"/>
              </a:lnSpc>
              <a:spcBef>
                <a:spcPts val="0"/>
              </a:spcBef>
            </a:pPr>
            <a:r>
              <a:rPr lang="en"/>
              <a:t>Build user authentication</a:t>
            </a:r>
          </a:p>
          <a:p>
            <a:pPr marL="914400" lvl="1" indent="-228600" rtl="0">
              <a:lnSpc>
                <a:spcPct val="150000"/>
              </a:lnSpc>
              <a:spcBef>
                <a:spcPts val="0"/>
              </a:spcBef>
            </a:pPr>
            <a:r>
              <a:rPr lang="en"/>
              <a:t>Add support for pictures for each listed AED</a:t>
            </a:r>
          </a:p>
          <a:p>
            <a:pPr marL="914400" lvl="1" indent="-228600" rtl="0">
              <a:lnSpc>
                <a:spcPct val="150000"/>
              </a:lnSpc>
              <a:spcBef>
                <a:spcPts val="0"/>
              </a:spcBef>
            </a:pPr>
            <a:r>
              <a:rPr lang="en"/>
              <a:t>Provide the information in Spanish </a:t>
            </a:r>
          </a:p>
        </p:txBody>
      </p:sp>
      <p:pic>
        <p:nvPicPr>
          <p:cNvPr id="119" name="Shape 119" descr="제목 없음.png"/>
          <p:cNvPicPr preferRelativeResize="0"/>
          <p:nvPr/>
        </p:nvPicPr>
        <p:blipFill>
          <a:blip r:embed="rId3">
            <a:alphaModFix/>
          </a:blip>
          <a:stretch>
            <a:fillRect/>
          </a:stretch>
        </p:blipFill>
        <p:spPr>
          <a:xfrm>
            <a:off x="0" y="0"/>
            <a:ext cx="1088499" cy="618574"/>
          </a:xfrm>
          <a:prstGeom prst="rect">
            <a:avLst/>
          </a:prstGeom>
          <a:noFill/>
          <a:ln>
            <a:noFill/>
          </a:ln>
        </p:spPr>
      </p:pic>
      <p:pic>
        <p:nvPicPr>
          <p:cNvPr id="120" name="Shape 120" descr="Image result for aed image"/>
          <p:cNvPicPr preferRelativeResize="0"/>
          <p:nvPr/>
        </p:nvPicPr>
        <p:blipFill>
          <a:blip r:embed="rId4">
            <a:alphaModFix/>
          </a:blip>
          <a:stretch>
            <a:fillRect/>
          </a:stretch>
        </p:blipFill>
        <p:spPr>
          <a:xfrm>
            <a:off x="5555874" y="295150"/>
            <a:ext cx="3202125" cy="4553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311700" y="618575"/>
            <a:ext cx="8520600" cy="707400"/>
          </a:xfrm>
          <a:prstGeom prst="rect">
            <a:avLst/>
          </a:prstGeom>
        </p:spPr>
        <p:txBody>
          <a:bodyPr lIns="91425" tIns="91425" rIns="91425" bIns="91425" anchor="t" anchorCtr="0">
            <a:noAutofit/>
          </a:bodyPr>
          <a:lstStyle/>
          <a:p>
            <a:pPr lvl="0">
              <a:spcBef>
                <a:spcPts val="0"/>
              </a:spcBef>
              <a:buNone/>
            </a:pPr>
            <a:r>
              <a:rPr lang="en"/>
              <a:t>AED: User Authentication</a:t>
            </a:r>
          </a:p>
        </p:txBody>
      </p:sp>
      <p:pic>
        <p:nvPicPr>
          <p:cNvPr id="126" name="Shape 126"/>
          <p:cNvPicPr preferRelativeResize="0"/>
          <p:nvPr/>
        </p:nvPicPr>
        <p:blipFill>
          <a:blip r:embed="rId3">
            <a:alphaModFix/>
          </a:blip>
          <a:stretch>
            <a:fillRect/>
          </a:stretch>
        </p:blipFill>
        <p:spPr>
          <a:xfrm>
            <a:off x="407150" y="1439875"/>
            <a:ext cx="7225999" cy="2840024"/>
          </a:xfrm>
          <a:prstGeom prst="rect">
            <a:avLst/>
          </a:prstGeom>
          <a:noFill/>
          <a:ln>
            <a:noFill/>
          </a:ln>
        </p:spPr>
      </p:pic>
      <p:pic>
        <p:nvPicPr>
          <p:cNvPr id="127" name="Shape 127" descr="제목 없음.png"/>
          <p:cNvPicPr preferRelativeResize="0"/>
          <p:nvPr/>
        </p:nvPicPr>
        <p:blipFill>
          <a:blip r:embed="rId4">
            <a:alphaModFix/>
          </a:blip>
          <a:stretch>
            <a:fillRect/>
          </a:stretch>
        </p:blipFill>
        <p:spPr>
          <a:xfrm>
            <a:off x="0" y="0"/>
            <a:ext cx="1088499" cy="618574"/>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1511</Words>
  <Application>Microsoft Macintosh PowerPoint</Application>
  <PresentationFormat>On-screen Show (16:9)</PresentationFormat>
  <Paragraphs>192</Paragraphs>
  <Slides>43</Slides>
  <Notes>43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PT Sans Narrow</vt:lpstr>
      <vt:lpstr>Arial</vt:lpstr>
      <vt:lpstr>Open Sans</vt:lpstr>
      <vt:lpstr>tropic</vt:lpstr>
      <vt:lpstr>Cruz Roja Tijuana</vt:lpstr>
      <vt:lpstr>Problem</vt:lpstr>
      <vt:lpstr>Project Goals</vt:lpstr>
      <vt:lpstr>Team Structure</vt:lpstr>
      <vt:lpstr>Quarter Goals</vt:lpstr>
      <vt:lpstr>Inventory - Software</vt:lpstr>
      <vt:lpstr>Inventory - Hardware</vt:lpstr>
      <vt:lpstr>AED Subteam </vt:lpstr>
      <vt:lpstr>AED: User Authentication</vt:lpstr>
      <vt:lpstr>PowerPoint Presentation</vt:lpstr>
      <vt:lpstr>AED: Uploading Photos</vt:lpstr>
      <vt:lpstr>AED: Spanish Translation </vt:lpstr>
      <vt:lpstr>Ambulance Mobile App Team</vt:lpstr>
      <vt:lpstr>Mobile App: Main Functionality</vt:lpstr>
      <vt:lpstr>Mobile App: Current State</vt:lpstr>
      <vt:lpstr>Mobile App: Tools of the trade</vt:lpstr>
      <vt:lpstr>PowerPoint Presentation</vt:lpstr>
      <vt:lpstr>Mobile App: Process</vt:lpstr>
      <vt:lpstr>PowerPoint Presentation</vt:lpstr>
      <vt:lpstr>PowerPoint Presentation</vt:lpstr>
      <vt:lpstr>Mobile App: Development</vt:lpstr>
      <vt:lpstr>Mobile App: Development</vt:lpstr>
      <vt:lpstr>Mobile App: Development</vt:lpstr>
      <vt:lpstr>Mobile App: Development</vt:lpstr>
      <vt:lpstr>Mobile App: Future Goals</vt:lpstr>
      <vt:lpstr>Ambulance Web Application Subteam </vt:lpstr>
      <vt:lpstr>Ambulance Web Application: Features</vt:lpstr>
      <vt:lpstr>Ambulance Web App: Keeping Track</vt:lpstr>
      <vt:lpstr>Ambulance Web App: Talking to Other Devices</vt:lpstr>
      <vt:lpstr>Ambulance Web App: HTTP Requests</vt:lpstr>
      <vt:lpstr>Ambulance Web App: HTTP Requests</vt:lpstr>
      <vt:lpstr>Ambulance Web App: HTTP Requests</vt:lpstr>
      <vt:lpstr>Ambulance Web App: HTTP Requests</vt:lpstr>
      <vt:lpstr>Ambulance Web App: Templates</vt:lpstr>
      <vt:lpstr>Ambulance Web App: Templates</vt:lpstr>
      <vt:lpstr>Ambulance Web App: Leaflet Map</vt:lpstr>
      <vt:lpstr>Ambulance Web App: Real-Time Locations</vt:lpstr>
      <vt:lpstr>Ambulance Web App: Ambulance List</vt:lpstr>
      <vt:lpstr>Ambulance Web App: Forms</vt:lpstr>
      <vt:lpstr>Ambulance Web App: Forms</vt:lpstr>
      <vt:lpstr>Ambulance Web App: Future Goals</vt:lpstr>
      <vt:lpstr>AED: Future Goals</vt:lpstr>
      <vt:lpstr>Acknowledgements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Cruz Roja Tijuana</dc:title>
  <cp:lastModifiedBy>Microsoft Office User</cp:lastModifiedBy>
  <cp:revision>1</cp:revision>
  <dcterms:modified xsi:type="dcterms:W3CDTF">2016-12-07T06:40:27Z</dcterms:modified>
</cp:coreProperties>
</file>